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7"/>
  </p:notesMasterIdLst>
  <p:handoutMasterIdLst>
    <p:handoutMasterId r:id="rId68"/>
  </p:handoutMasterIdLst>
  <p:sldIdLst>
    <p:sldId id="256" r:id="rId2"/>
    <p:sldId id="257" r:id="rId3"/>
    <p:sldId id="270" r:id="rId4"/>
    <p:sldId id="263" r:id="rId5"/>
    <p:sldId id="387" r:id="rId6"/>
    <p:sldId id="363" r:id="rId7"/>
    <p:sldId id="384" r:id="rId8"/>
    <p:sldId id="389" r:id="rId9"/>
    <p:sldId id="441" r:id="rId10"/>
    <p:sldId id="443" r:id="rId11"/>
    <p:sldId id="424" r:id="rId12"/>
    <p:sldId id="390" r:id="rId13"/>
    <p:sldId id="397" r:id="rId14"/>
    <p:sldId id="414" r:id="rId15"/>
    <p:sldId id="428" r:id="rId16"/>
    <p:sldId id="371" r:id="rId17"/>
    <p:sldId id="431" r:id="rId18"/>
    <p:sldId id="395" r:id="rId19"/>
    <p:sldId id="417" r:id="rId20"/>
    <p:sldId id="362" r:id="rId21"/>
    <p:sldId id="404" r:id="rId22"/>
    <p:sldId id="405" r:id="rId23"/>
    <p:sldId id="409" r:id="rId24"/>
    <p:sldId id="411" r:id="rId25"/>
    <p:sldId id="388" r:id="rId26"/>
    <p:sldId id="399" r:id="rId27"/>
    <p:sldId id="400" r:id="rId28"/>
    <p:sldId id="427" r:id="rId29"/>
    <p:sldId id="401" r:id="rId30"/>
    <p:sldId id="402" r:id="rId31"/>
    <p:sldId id="425" r:id="rId32"/>
    <p:sldId id="396" r:id="rId33"/>
    <p:sldId id="415" r:id="rId34"/>
    <p:sldId id="364" r:id="rId35"/>
    <p:sldId id="373" r:id="rId36"/>
    <p:sldId id="418" r:id="rId37"/>
    <p:sldId id="357" r:id="rId38"/>
    <p:sldId id="365" r:id="rId39"/>
    <p:sldId id="375" r:id="rId40"/>
    <p:sldId id="366" r:id="rId41"/>
    <p:sldId id="419" r:id="rId42"/>
    <p:sldId id="420" r:id="rId43"/>
    <p:sldId id="422" r:id="rId44"/>
    <p:sldId id="429" r:id="rId45"/>
    <p:sldId id="444" r:id="rId46"/>
    <p:sldId id="442" r:id="rId47"/>
    <p:sldId id="421" r:id="rId48"/>
    <p:sldId id="376" r:id="rId49"/>
    <p:sldId id="377" r:id="rId50"/>
    <p:sldId id="423" r:id="rId51"/>
    <p:sldId id="378" r:id="rId52"/>
    <p:sldId id="413" r:id="rId53"/>
    <p:sldId id="432" r:id="rId54"/>
    <p:sldId id="433" r:id="rId55"/>
    <p:sldId id="435" r:id="rId56"/>
    <p:sldId id="434" r:id="rId57"/>
    <p:sldId id="367" r:id="rId58"/>
    <p:sldId id="436" r:id="rId59"/>
    <p:sldId id="437" r:id="rId60"/>
    <p:sldId id="438" r:id="rId61"/>
    <p:sldId id="381" r:id="rId62"/>
    <p:sldId id="430" r:id="rId63"/>
    <p:sldId id="368" r:id="rId64"/>
    <p:sldId id="440" r:id="rId65"/>
    <p:sldId id="264" r:id="rId6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683" autoAdjust="0"/>
  </p:normalViewPr>
  <p:slideViewPr>
    <p:cSldViewPr>
      <p:cViewPr>
        <p:scale>
          <a:sx n="110" d="100"/>
          <a:sy n="110" d="100"/>
        </p:scale>
        <p:origin x="-804" y="300"/>
      </p:cViewPr>
      <p:guideLst>
        <p:guide orient="horz" pos="2160"/>
        <p:guide pos="2880"/>
      </p:guideLst>
    </p:cSldViewPr>
  </p:slideViewPr>
  <p:outlineViewPr>
    <p:cViewPr>
      <p:scale>
        <a:sx n="33" d="100"/>
        <a:sy n="33" d="100"/>
      </p:scale>
      <p:origin x="48" y="15372"/>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4B7F5BC-11B2-46BA-945E-30D83C7D8732}" type="datetimeFigureOut">
              <a:rPr lang="en-US" smtClean="0"/>
              <a:t>2/6/2018</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F565FECB-A60C-4F4B-ABED-5E1BA0938FD1}" type="slidenum">
              <a:rPr lang="en-US" smtClean="0"/>
              <a:t>‹#›</a:t>
            </a:fld>
            <a:endParaRPr lang="en-US" dirty="0"/>
          </a:p>
        </p:txBody>
      </p:sp>
    </p:spTree>
    <p:extLst>
      <p:ext uri="{BB962C8B-B14F-4D97-AF65-F5344CB8AC3E}">
        <p14:creationId xmlns:p14="http://schemas.microsoft.com/office/powerpoint/2010/main" val="33208182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CEC9DE99-83AB-4E14-9E18-0AA28A45F9C7}" type="datetimeFigureOut">
              <a:rPr lang="en-US" smtClean="0"/>
              <a:t>2/6/2018</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E302CEE-244A-47EA-8396-2013230A688D}" type="slidenum">
              <a:rPr lang="en-US" smtClean="0"/>
              <a:t>‹#›</a:t>
            </a:fld>
            <a:endParaRPr lang="en-US" dirty="0"/>
          </a:p>
        </p:txBody>
      </p:sp>
    </p:spTree>
    <p:extLst>
      <p:ext uri="{BB962C8B-B14F-4D97-AF65-F5344CB8AC3E}">
        <p14:creationId xmlns:p14="http://schemas.microsoft.com/office/powerpoint/2010/main" val="6475924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1</a:t>
            </a:fld>
            <a:endParaRPr lang="en-US" dirty="0"/>
          </a:p>
        </p:txBody>
      </p:sp>
    </p:spTree>
    <p:extLst>
      <p:ext uri="{BB962C8B-B14F-4D97-AF65-F5344CB8AC3E}">
        <p14:creationId xmlns:p14="http://schemas.microsoft.com/office/powerpoint/2010/main" val="9563881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10</a:t>
            </a:fld>
            <a:endParaRPr lang="en-US" dirty="0"/>
          </a:p>
        </p:txBody>
      </p:sp>
    </p:spTree>
    <p:extLst>
      <p:ext uri="{BB962C8B-B14F-4D97-AF65-F5344CB8AC3E}">
        <p14:creationId xmlns:p14="http://schemas.microsoft.com/office/powerpoint/2010/main" val="40844351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11</a:t>
            </a:fld>
            <a:endParaRPr lang="en-US" dirty="0"/>
          </a:p>
        </p:txBody>
      </p:sp>
    </p:spTree>
    <p:extLst>
      <p:ext uri="{BB962C8B-B14F-4D97-AF65-F5344CB8AC3E}">
        <p14:creationId xmlns:p14="http://schemas.microsoft.com/office/powerpoint/2010/main" val="40844351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12</a:t>
            </a:fld>
            <a:endParaRPr lang="en-US" dirty="0"/>
          </a:p>
        </p:txBody>
      </p:sp>
    </p:spTree>
    <p:extLst>
      <p:ext uri="{BB962C8B-B14F-4D97-AF65-F5344CB8AC3E}">
        <p14:creationId xmlns:p14="http://schemas.microsoft.com/office/powerpoint/2010/main" val="25165329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13</a:t>
            </a:fld>
            <a:endParaRPr lang="en-US" dirty="0"/>
          </a:p>
        </p:txBody>
      </p:sp>
    </p:spTree>
    <p:extLst>
      <p:ext uri="{BB962C8B-B14F-4D97-AF65-F5344CB8AC3E}">
        <p14:creationId xmlns:p14="http://schemas.microsoft.com/office/powerpoint/2010/main" val="29851137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14</a:t>
            </a:fld>
            <a:endParaRPr lang="en-US" dirty="0"/>
          </a:p>
        </p:txBody>
      </p:sp>
    </p:spTree>
    <p:extLst>
      <p:ext uri="{BB962C8B-B14F-4D97-AF65-F5344CB8AC3E}">
        <p14:creationId xmlns:p14="http://schemas.microsoft.com/office/powerpoint/2010/main" val="25165329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15</a:t>
            </a:fld>
            <a:endParaRPr lang="en-US" dirty="0"/>
          </a:p>
        </p:txBody>
      </p:sp>
    </p:spTree>
    <p:extLst>
      <p:ext uri="{BB962C8B-B14F-4D97-AF65-F5344CB8AC3E}">
        <p14:creationId xmlns:p14="http://schemas.microsoft.com/office/powerpoint/2010/main" val="25165329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16</a:t>
            </a:fld>
            <a:endParaRPr lang="en-US" dirty="0"/>
          </a:p>
        </p:txBody>
      </p:sp>
    </p:spTree>
    <p:extLst>
      <p:ext uri="{BB962C8B-B14F-4D97-AF65-F5344CB8AC3E}">
        <p14:creationId xmlns:p14="http://schemas.microsoft.com/office/powerpoint/2010/main" val="16252107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17</a:t>
            </a:fld>
            <a:endParaRPr lang="en-US" dirty="0"/>
          </a:p>
        </p:txBody>
      </p:sp>
    </p:spTree>
    <p:extLst>
      <p:ext uri="{BB962C8B-B14F-4D97-AF65-F5344CB8AC3E}">
        <p14:creationId xmlns:p14="http://schemas.microsoft.com/office/powerpoint/2010/main" val="298511372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18</a:t>
            </a:fld>
            <a:endParaRPr lang="en-US" dirty="0"/>
          </a:p>
        </p:txBody>
      </p:sp>
    </p:spTree>
    <p:extLst>
      <p:ext uri="{BB962C8B-B14F-4D97-AF65-F5344CB8AC3E}">
        <p14:creationId xmlns:p14="http://schemas.microsoft.com/office/powerpoint/2010/main" val="259327288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19</a:t>
            </a:fld>
            <a:endParaRPr lang="en-US" dirty="0"/>
          </a:p>
        </p:txBody>
      </p:sp>
    </p:spTree>
    <p:extLst>
      <p:ext uri="{BB962C8B-B14F-4D97-AF65-F5344CB8AC3E}">
        <p14:creationId xmlns:p14="http://schemas.microsoft.com/office/powerpoint/2010/main" val="25932728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2</a:t>
            </a:fld>
            <a:endParaRPr lang="en-US" dirty="0"/>
          </a:p>
        </p:txBody>
      </p:sp>
    </p:spTree>
    <p:extLst>
      <p:ext uri="{BB962C8B-B14F-4D97-AF65-F5344CB8AC3E}">
        <p14:creationId xmlns:p14="http://schemas.microsoft.com/office/powerpoint/2010/main" val="288485024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20</a:t>
            </a:fld>
            <a:endParaRPr lang="en-US" dirty="0"/>
          </a:p>
        </p:txBody>
      </p:sp>
    </p:spTree>
    <p:extLst>
      <p:ext uri="{BB962C8B-B14F-4D97-AF65-F5344CB8AC3E}">
        <p14:creationId xmlns:p14="http://schemas.microsoft.com/office/powerpoint/2010/main" val="291362850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21</a:t>
            </a:fld>
            <a:endParaRPr lang="en-US" dirty="0"/>
          </a:p>
        </p:txBody>
      </p:sp>
    </p:spTree>
    <p:extLst>
      <p:ext uri="{BB962C8B-B14F-4D97-AF65-F5344CB8AC3E}">
        <p14:creationId xmlns:p14="http://schemas.microsoft.com/office/powerpoint/2010/main" val="291362850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22</a:t>
            </a:fld>
            <a:endParaRPr lang="en-US" dirty="0"/>
          </a:p>
        </p:txBody>
      </p:sp>
    </p:spTree>
    <p:extLst>
      <p:ext uri="{BB962C8B-B14F-4D97-AF65-F5344CB8AC3E}">
        <p14:creationId xmlns:p14="http://schemas.microsoft.com/office/powerpoint/2010/main" val="291362850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23</a:t>
            </a:fld>
            <a:endParaRPr lang="en-US" dirty="0"/>
          </a:p>
        </p:txBody>
      </p:sp>
    </p:spTree>
    <p:extLst>
      <p:ext uri="{BB962C8B-B14F-4D97-AF65-F5344CB8AC3E}">
        <p14:creationId xmlns:p14="http://schemas.microsoft.com/office/powerpoint/2010/main" val="291362850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24</a:t>
            </a:fld>
            <a:endParaRPr lang="en-US" dirty="0"/>
          </a:p>
        </p:txBody>
      </p:sp>
    </p:spTree>
    <p:extLst>
      <p:ext uri="{BB962C8B-B14F-4D97-AF65-F5344CB8AC3E}">
        <p14:creationId xmlns:p14="http://schemas.microsoft.com/office/powerpoint/2010/main" val="291362850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25</a:t>
            </a:fld>
            <a:endParaRPr lang="en-US" dirty="0"/>
          </a:p>
        </p:txBody>
      </p:sp>
    </p:spTree>
    <p:extLst>
      <p:ext uri="{BB962C8B-B14F-4D97-AF65-F5344CB8AC3E}">
        <p14:creationId xmlns:p14="http://schemas.microsoft.com/office/powerpoint/2010/main" val="14934604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26</a:t>
            </a:fld>
            <a:endParaRPr lang="en-US" dirty="0"/>
          </a:p>
        </p:txBody>
      </p:sp>
    </p:spTree>
    <p:extLst>
      <p:ext uri="{BB962C8B-B14F-4D97-AF65-F5344CB8AC3E}">
        <p14:creationId xmlns:p14="http://schemas.microsoft.com/office/powerpoint/2010/main" val="14934604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27</a:t>
            </a:fld>
            <a:endParaRPr lang="en-US" dirty="0"/>
          </a:p>
        </p:txBody>
      </p:sp>
    </p:spTree>
    <p:extLst>
      <p:ext uri="{BB962C8B-B14F-4D97-AF65-F5344CB8AC3E}">
        <p14:creationId xmlns:p14="http://schemas.microsoft.com/office/powerpoint/2010/main" val="14934604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28</a:t>
            </a:fld>
            <a:endParaRPr lang="en-US" dirty="0"/>
          </a:p>
        </p:txBody>
      </p:sp>
    </p:spTree>
    <p:extLst>
      <p:ext uri="{BB962C8B-B14F-4D97-AF65-F5344CB8AC3E}">
        <p14:creationId xmlns:p14="http://schemas.microsoft.com/office/powerpoint/2010/main" val="14934604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29</a:t>
            </a:fld>
            <a:endParaRPr lang="en-US" dirty="0"/>
          </a:p>
        </p:txBody>
      </p:sp>
    </p:spTree>
    <p:extLst>
      <p:ext uri="{BB962C8B-B14F-4D97-AF65-F5344CB8AC3E}">
        <p14:creationId xmlns:p14="http://schemas.microsoft.com/office/powerpoint/2010/main" val="1493460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3</a:t>
            </a:fld>
            <a:endParaRPr lang="en-US" dirty="0"/>
          </a:p>
        </p:txBody>
      </p:sp>
    </p:spTree>
    <p:extLst>
      <p:ext uri="{BB962C8B-B14F-4D97-AF65-F5344CB8AC3E}">
        <p14:creationId xmlns:p14="http://schemas.microsoft.com/office/powerpoint/2010/main" val="345637907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30</a:t>
            </a:fld>
            <a:endParaRPr lang="en-US" dirty="0"/>
          </a:p>
        </p:txBody>
      </p:sp>
    </p:spTree>
    <p:extLst>
      <p:ext uri="{BB962C8B-B14F-4D97-AF65-F5344CB8AC3E}">
        <p14:creationId xmlns:p14="http://schemas.microsoft.com/office/powerpoint/2010/main" val="14934604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31</a:t>
            </a:fld>
            <a:endParaRPr lang="en-US" dirty="0"/>
          </a:p>
        </p:txBody>
      </p:sp>
    </p:spTree>
    <p:extLst>
      <p:ext uri="{BB962C8B-B14F-4D97-AF65-F5344CB8AC3E}">
        <p14:creationId xmlns:p14="http://schemas.microsoft.com/office/powerpoint/2010/main" val="14934604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32</a:t>
            </a:fld>
            <a:endParaRPr lang="en-US" dirty="0"/>
          </a:p>
        </p:txBody>
      </p:sp>
    </p:spTree>
    <p:extLst>
      <p:ext uri="{BB962C8B-B14F-4D97-AF65-F5344CB8AC3E}">
        <p14:creationId xmlns:p14="http://schemas.microsoft.com/office/powerpoint/2010/main" val="246678844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33</a:t>
            </a:fld>
            <a:endParaRPr lang="en-US" dirty="0"/>
          </a:p>
        </p:txBody>
      </p:sp>
    </p:spTree>
    <p:extLst>
      <p:ext uri="{BB962C8B-B14F-4D97-AF65-F5344CB8AC3E}">
        <p14:creationId xmlns:p14="http://schemas.microsoft.com/office/powerpoint/2010/main" val="246678844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37</a:t>
            </a:fld>
            <a:endParaRPr lang="en-US" dirty="0"/>
          </a:p>
        </p:txBody>
      </p:sp>
    </p:spTree>
    <p:extLst>
      <p:ext uri="{BB962C8B-B14F-4D97-AF65-F5344CB8AC3E}">
        <p14:creationId xmlns:p14="http://schemas.microsoft.com/office/powerpoint/2010/main" val="84695060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38</a:t>
            </a:fld>
            <a:endParaRPr lang="en-US" dirty="0"/>
          </a:p>
        </p:txBody>
      </p:sp>
    </p:spTree>
    <p:extLst>
      <p:ext uri="{BB962C8B-B14F-4D97-AF65-F5344CB8AC3E}">
        <p14:creationId xmlns:p14="http://schemas.microsoft.com/office/powerpoint/2010/main" val="407674939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40</a:t>
            </a:fld>
            <a:endParaRPr lang="en-US" dirty="0"/>
          </a:p>
        </p:txBody>
      </p:sp>
    </p:spTree>
    <p:extLst>
      <p:ext uri="{BB962C8B-B14F-4D97-AF65-F5344CB8AC3E}">
        <p14:creationId xmlns:p14="http://schemas.microsoft.com/office/powerpoint/2010/main" val="242756408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52</a:t>
            </a:fld>
            <a:endParaRPr lang="en-US" dirty="0"/>
          </a:p>
        </p:txBody>
      </p:sp>
    </p:spTree>
    <p:extLst>
      <p:ext uri="{BB962C8B-B14F-4D97-AF65-F5344CB8AC3E}">
        <p14:creationId xmlns:p14="http://schemas.microsoft.com/office/powerpoint/2010/main" val="298511372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53</a:t>
            </a:fld>
            <a:endParaRPr lang="en-US" dirty="0"/>
          </a:p>
        </p:txBody>
      </p:sp>
    </p:spTree>
    <p:extLst>
      <p:ext uri="{BB962C8B-B14F-4D97-AF65-F5344CB8AC3E}">
        <p14:creationId xmlns:p14="http://schemas.microsoft.com/office/powerpoint/2010/main" val="298511372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54</a:t>
            </a:fld>
            <a:endParaRPr lang="en-US" dirty="0"/>
          </a:p>
        </p:txBody>
      </p:sp>
    </p:spTree>
    <p:extLst>
      <p:ext uri="{BB962C8B-B14F-4D97-AF65-F5344CB8AC3E}">
        <p14:creationId xmlns:p14="http://schemas.microsoft.com/office/powerpoint/2010/main" val="3000713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4</a:t>
            </a:fld>
            <a:endParaRPr lang="en-US" dirty="0"/>
          </a:p>
        </p:txBody>
      </p:sp>
    </p:spTree>
    <p:extLst>
      <p:ext uri="{BB962C8B-B14F-4D97-AF65-F5344CB8AC3E}">
        <p14:creationId xmlns:p14="http://schemas.microsoft.com/office/powerpoint/2010/main" val="126217757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55</a:t>
            </a:fld>
            <a:endParaRPr lang="en-US" dirty="0"/>
          </a:p>
        </p:txBody>
      </p:sp>
    </p:spTree>
    <p:extLst>
      <p:ext uri="{BB962C8B-B14F-4D97-AF65-F5344CB8AC3E}">
        <p14:creationId xmlns:p14="http://schemas.microsoft.com/office/powerpoint/2010/main" val="300071325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56</a:t>
            </a:fld>
            <a:endParaRPr lang="en-US" dirty="0"/>
          </a:p>
        </p:txBody>
      </p:sp>
    </p:spTree>
    <p:extLst>
      <p:ext uri="{BB962C8B-B14F-4D97-AF65-F5344CB8AC3E}">
        <p14:creationId xmlns:p14="http://schemas.microsoft.com/office/powerpoint/2010/main" val="300071325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57</a:t>
            </a:fld>
            <a:endParaRPr lang="en-US" dirty="0"/>
          </a:p>
        </p:txBody>
      </p:sp>
    </p:spTree>
    <p:extLst>
      <p:ext uri="{BB962C8B-B14F-4D97-AF65-F5344CB8AC3E}">
        <p14:creationId xmlns:p14="http://schemas.microsoft.com/office/powerpoint/2010/main" val="300071325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58</a:t>
            </a:fld>
            <a:endParaRPr lang="en-US" dirty="0"/>
          </a:p>
        </p:txBody>
      </p:sp>
    </p:spTree>
    <p:extLst>
      <p:ext uri="{BB962C8B-B14F-4D97-AF65-F5344CB8AC3E}">
        <p14:creationId xmlns:p14="http://schemas.microsoft.com/office/powerpoint/2010/main" val="300071325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59</a:t>
            </a:fld>
            <a:endParaRPr lang="en-US" dirty="0"/>
          </a:p>
        </p:txBody>
      </p:sp>
    </p:spTree>
    <p:extLst>
      <p:ext uri="{BB962C8B-B14F-4D97-AF65-F5344CB8AC3E}">
        <p14:creationId xmlns:p14="http://schemas.microsoft.com/office/powerpoint/2010/main" val="300071325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60</a:t>
            </a:fld>
            <a:endParaRPr lang="en-US" dirty="0"/>
          </a:p>
        </p:txBody>
      </p:sp>
    </p:spTree>
    <p:extLst>
      <p:ext uri="{BB962C8B-B14F-4D97-AF65-F5344CB8AC3E}">
        <p14:creationId xmlns:p14="http://schemas.microsoft.com/office/powerpoint/2010/main" val="3000713250"/>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61</a:t>
            </a:fld>
            <a:endParaRPr lang="en-US" dirty="0"/>
          </a:p>
        </p:txBody>
      </p:sp>
    </p:spTree>
    <p:extLst>
      <p:ext uri="{BB962C8B-B14F-4D97-AF65-F5344CB8AC3E}">
        <p14:creationId xmlns:p14="http://schemas.microsoft.com/office/powerpoint/2010/main" val="345157136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62</a:t>
            </a:fld>
            <a:endParaRPr lang="en-US" dirty="0"/>
          </a:p>
        </p:txBody>
      </p:sp>
    </p:spTree>
    <p:extLst>
      <p:ext uri="{BB962C8B-B14F-4D97-AF65-F5344CB8AC3E}">
        <p14:creationId xmlns:p14="http://schemas.microsoft.com/office/powerpoint/2010/main" val="3451571363"/>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64</a:t>
            </a:fld>
            <a:endParaRPr lang="en-US" dirty="0"/>
          </a:p>
        </p:txBody>
      </p:sp>
    </p:spTree>
    <p:extLst>
      <p:ext uri="{BB962C8B-B14F-4D97-AF65-F5344CB8AC3E}">
        <p14:creationId xmlns:p14="http://schemas.microsoft.com/office/powerpoint/2010/main" val="2466788444"/>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65</a:t>
            </a:fld>
            <a:endParaRPr lang="en-US" dirty="0"/>
          </a:p>
        </p:txBody>
      </p:sp>
    </p:spTree>
    <p:extLst>
      <p:ext uri="{BB962C8B-B14F-4D97-AF65-F5344CB8AC3E}">
        <p14:creationId xmlns:p14="http://schemas.microsoft.com/office/powerpoint/2010/main" val="29994210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5</a:t>
            </a:fld>
            <a:endParaRPr lang="en-US" dirty="0"/>
          </a:p>
        </p:txBody>
      </p:sp>
    </p:spTree>
    <p:extLst>
      <p:ext uri="{BB962C8B-B14F-4D97-AF65-F5344CB8AC3E}">
        <p14:creationId xmlns:p14="http://schemas.microsoft.com/office/powerpoint/2010/main" val="8294552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6</a:t>
            </a:fld>
            <a:endParaRPr lang="en-US" dirty="0"/>
          </a:p>
        </p:txBody>
      </p:sp>
    </p:spTree>
    <p:extLst>
      <p:ext uri="{BB962C8B-B14F-4D97-AF65-F5344CB8AC3E}">
        <p14:creationId xmlns:p14="http://schemas.microsoft.com/office/powerpoint/2010/main" val="31555286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7</a:t>
            </a:fld>
            <a:endParaRPr lang="en-US" dirty="0"/>
          </a:p>
        </p:txBody>
      </p:sp>
    </p:spTree>
    <p:extLst>
      <p:ext uri="{BB962C8B-B14F-4D97-AF65-F5344CB8AC3E}">
        <p14:creationId xmlns:p14="http://schemas.microsoft.com/office/powerpoint/2010/main" val="23529163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8</a:t>
            </a:fld>
            <a:endParaRPr lang="en-US" dirty="0"/>
          </a:p>
        </p:txBody>
      </p:sp>
    </p:spTree>
    <p:extLst>
      <p:ext uri="{BB962C8B-B14F-4D97-AF65-F5344CB8AC3E}">
        <p14:creationId xmlns:p14="http://schemas.microsoft.com/office/powerpoint/2010/main" val="40844351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02CEE-244A-47EA-8396-2013230A688D}" type="slidenum">
              <a:rPr lang="en-US" smtClean="0"/>
              <a:t>9</a:t>
            </a:fld>
            <a:endParaRPr lang="en-US" dirty="0"/>
          </a:p>
        </p:txBody>
      </p:sp>
    </p:spTree>
    <p:extLst>
      <p:ext uri="{BB962C8B-B14F-4D97-AF65-F5344CB8AC3E}">
        <p14:creationId xmlns:p14="http://schemas.microsoft.com/office/powerpoint/2010/main" val="40844351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11CC830-6C7A-46BF-8E57-02248C70806E}" type="datetime1">
              <a:rPr lang="en-US" smtClean="0"/>
              <a:t>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39F66C-5190-4649-B5C0-55F21027185C}"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591B660-4434-40C8-B132-E4CD9627823C}" type="datetime1">
              <a:rPr lang="en-US" smtClean="0"/>
              <a:t>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39F66C-5190-4649-B5C0-55F21027185C}"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77A774-A874-4E58-A332-923DC373DCD7}" type="datetime1">
              <a:rPr lang="en-US" smtClean="0"/>
              <a:t>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39F66C-5190-4649-B5C0-55F21027185C}"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31D1404-8619-4AF8-87B1-51512752C053}" type="datetime1">
              <a:rPr lang="en-US" smtClean="0"/>
              <a:t>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39F66C-5190-4649-B5C0-55F21027185C}"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5B7AF9C0-FFD4-40D7-8213-D205DA62F075}" type="datetime1">
              <a:rPr lang="en-US" smtClean="0"/>
              <a:t>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39F66C-5190-4649-B5C0-55F21027185C}"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5DE4CBB-127F-4EFF-B73C-6CDEF429FE14}" type="datetime1">
              <a:rPr lang="en-US" smtClean="0"/>
              <a:t>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39F66C-5190-4649-B5C0-55F21027185C}" type="slidenum">
              <a:rPr lang="en-US" smtClean="0"/>
              <a:t>‹#›</a:t>
            </a:fld>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40270DA-AE61-4973-B541-EF63DBAB5EA3}" type="datetime1">
              <a:rPr lang="en-US" smtClean="0"/>
              <a:t>2/6/2018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739F66C-5190-4649-B5C0-55F21027185C}"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8FC7FC-0258-459E-9A50-0AD19F1BBB7A}" type="datetime1">
              <a:rPr lang="en-US" smtClean="0"/>
              <a:t>2/6/2018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739F66C-5190-4649-B5C0-55F21027185C}"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82043A-7BCD-4B0E-A5EB-D61AF731EA1B}" type="datetime1">
              <a:rPr lang="en-US" smtClean="0"/>
              <a:t>2/6/2018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739F66C-5190-4649-B5C0-55F21027185C}"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1968F9AD-5D90-4AC3-85CC-6A619EFF85FF}" type="datetime1">
              <a:rPr lang="en-US" smtClean="0"/>
              <a:t>2/6/2018</a:t>
            </a:fld>
            <a:endParaRPr lang="en-US" dirty="0"/>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8739F66C-5190-4649-B5C0-55F21027185C}"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dirty="0"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3018AE-FA20-4A64-BB02-93691B688D74}" type="datetime1">
              <a:rPr lang="en-US" smtClean="0"/>
              <a:t>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39F66C-5190-4649-B5C0-55F21027185C}"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EBC2452A-C075-470C-9592-0F01EF6808A3}" type="datetime1">
              <a:rPr lang="en-US" smtClean="0"/>
              <a:t>2/6/2018</a:t>
            </a:fld>
            <a:endParaRPr lang="en-US" dirty="0"/>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8739F66C-5190-4649-B5C0-55F21027185C}"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4.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3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6.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4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hyperlink" Target="mailto:ethompson@akers-lawfirm.com" TargetMode="External"/><Relationship Id="rId2" Type="http://schemas.openxmlformats.org/officeDocument/2006/relationships/notesSlide" Target="../notesSlides/notesSlide49.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0"/>
            <a:ext cx="5867400" cy="2362200"/>
          </a:xfrm>
        </p:spPr>
        <p:txBody>
          <a:bodyPr/>
          <a:lstStyle/>
          <a:p>
            <a:r>
              <a:rPr lang="en-US" b="1" dirty="0" smtClean="0">
                <a:latin typeface="Garamond" panose="02020404030301010803" pitchFamily="18" charset="0"/>
              </a:rPr>
              <a:t>Anadarko v. Family Tree: Evolution of </a:t>
            </a:r>
            <a:br>
              <a:rPr lang="en-US" b="1" dirty="0" smtClean="0">
                <a:latin typeface="Garamond" panose="02020404030301010803" pitchFamily="18" charset="0"/>
              </a:rPr>
            </a:br>
            <a:r>
              <a:rPr lang="en-US" b="1" dirty="0" smtClean="0">
                <a:latin typeface="Garamond" panose="02020404030301010803" pitchFamily="18" charset="0"/>
              </a:rPr>
              <a:t>Tax Sales in </a:t>
            </a:r>
            <a:br>
              <a:rPr lang="en-US" b="1" dirty="0" smtClean="0">
                <a:latin typeface="Garamond" panose="02020404030301010803" pitchFamily="18" charset="0"/>
              </a:rPr>
            </a:br>
            <a:r>
              <a:rPr lang="en-US" b="1" dirty="0" smtClean="0">
                <a:latin typeface="Garamond" panose="02020404030301010803" pitchFamily="18" charset="0"/>
              </a:rPr>
              <a:t>Wyoming</a:t>
            </a:r>
            <a:r>
              <a:rPr lang="en-US" dirty="0" smtClean="0"/>
              <a:t/>
            </a:r>
            <a:br>
              <a:rPr lang="en-US" dirty="0" smtClean="0"/>
            </a:br>
            <a:endParaRPr lang="en-US" sz="2400"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8490" y="2362200"/>
            <a:ext cx="8153400" cy="34244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3" descr="P:\Akers &amp; Associates\Akers &amp; Thompson Logo for Office\For Office\A&amp;K-Logo-Blue4office.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20988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Historic/Strict Case Law</a:t>
            </a:r>
            <a:endParaRPr lang="en-US" sz="3200" dirty="0"/>
          </a:p>
        </p:txBody>
      </p:sp>
      <p:sp>
        <p:nvSpPr>
          <p:cNvPr id="3" name="Content Placeholder 2"/>
          <p:cNvSpPr>
            <a:spLocks noGrp="1"/>
          </p:cNvSpPr>
          <p:nvPr>
            <p:ph idx="1"/>
          </p:nvPr>
        </p:nvSpPr>
        <p:spPr>
          <a:xfrm>
            <a:off x="685800" y="1100628"/>
            <a:ext cx="7658100" cy="3579849"/>
          </a:xfrm>
        </p:spPr>
        <p:txBody>
          <a:bodyPr>
            <a:normAutofit/>
          </a:bodyPr>
          <a:lstStyle/>
          <a:p>
            <a:pPr marL="0" indent="0" algn="just"/>
            <a:r>
              <a:rPr lang="en-US" sz="2000" b="0" dirty="0" smtClean="0"/>
              <a:t>This </a:t>
            </a:r>
            <a:r>
              <a:rPr lang="en-US" sz="2000" b="0" dirty="0"/>
              <a:t>Court has held on many occasions that a tax deed issued without strict compliance with the statutory requirements as to the service of the notice of the expiration of the period of redemption is void</a:t>
            </a:r>
            <a:r>
              <a:rPr lang="en-US" sz="2000" b="0" dirty="0" smtClean="0"/>
              <a:t>.</a:t>
            </a:r>
            <a:r>
              <a:rPr lang="en-US" sz="2000" dirty="0"/>
              <a:t> </a:t>
            </a:r>
            <a:endParaRPr lang="en-US" sz="2000" dirty="0" smtClean="0"/>
          </a:p>
          <a:p>
            <a:pPr marL="0" indent="0" algn="just"/>
            <a:r>
              <a:rPr lang="en-US" sz="2000" i="1" dirty="0" smtClean="0"/>
              <a:t>Wittrock </a:t>
            </a:r>
            <a:r>
              <a:rPr lang="en-US" sz="2000" i="1" dirty="0"/>
              <a:t>v. Weisz</a:t>
            </a:r>
            <a:r>
              <a:rPr lang="en-US" sz="2000" dirty="0"/>
              <a:t>, 73 N.W.2d 355 </a:t>
            </a:r>
            <a:r>
              <a:rPr lang="en-US" sz="2000" dirty="0" smtClean="0"/>
              <a:t>(N.D. 1955).</a:t>
            </a:r>
            <a:endParaRPr lang="en-US" sz="2000" b="0" dirty="0" smtClean="0"/>
          </a:p>
          <a:p>
            <a:pPr marL="0" indent="0" algn="just"/>
            <a:endParaRPr lang="en-US" sz="2000" b="0" dirty="0" smtClean="0"/>
          </a:p>
          <a:p>
            <a:pPr marL="0" indent="0" algn="just"/>
            <a:r>
              <a:rPr lang="en-US" sz="2000" b="0" dirty="0" smtClean="0"/>
              <a:t>The </a:t>
            </a:r>
            <a:r>
              <a:rPr lang="en-US" sz="2000" b="0" dirty="0"/>
              <a:t>title to be made under a tax deed is stricti juris. All the requirements of the statute must be clearly and strictly complied with</a:t>
            </a:r>
            <a:r>
              <a:rPr lang="en-US" sz="2000" b="0" dirty="0" smtClean="0"/>
              <a:t>.</a:t>
            </a:r>
            <a:r>
              <a:rPr lang="en-US" sz="2000" dirty="0"/>
              <a:t> </a:t>
            </a:r>
            <a:endParaRPr lang="en-US" sz="2000" dirty="0" smtClean="0"/>
          </a:p>
          <a:p>
            <a:pPr marL="0" indent="0" algn="just"/>
            <a:r>
              <a:rPr lang="en-US" sz="2000" dirty="0" smtClean="0"/>
              <a:t>Bailey </a:t>
            </a:r>
            <a:r>
              <a:rPr lang="en-US" sz="2000" dirty="0"/>
              <a:t>v. Smith, </a:t>
            </a:r>
            <a:r>
              <a:rPr lang="en-US" sz="2000" dirty="0" smtClean="0"/>
              <a:t>52 </a:t>
            </a:r>
            <a:r>
              <a:rPr lang="en-US" sz="2000" dirty="0"/>
              <a:t>N.E. 948 </a:t>
            </a:r>
            <a:r>
              <a:rPr lang="en-US" sz="2000" dirty="0" smtClean="0"/>
              <a:t>(Ill. 1899).</a:t>
            </a:r>
            <a:endParaRPr lang="en-US" sz="2000" dirty="0"/>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33383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Historic/Strict General Rules</a:t>
            </a:r>
            <a:endParaRPr lang="en-US" sz="3200" dirty="0"/>
          </a:p>
        </p:txBody>
      </p:sp>
      <p:sp>
        <p:nvSpPr>
          <p:cNvPr id="3" name="Content Placeholder 2"/>
          <p:cNvSpPr>
            <a:spLocks noGrp="1"/>
          </p:cNvSpPr>
          <p:nvPr>
            <p:ph idx="1"/>
          </p:nvPr>
        </p:nvSpPr>
        <p:spPr/>
        <p:txBody>
          <a:bodyPr>
            <a:normAutofit/>
          </a:bodyPr>
          <a:lstStyle/>
          <a:p>
            <a:pPr marL="0" indent="0" algn="just"/>
            <a:endParaRPr lang="en-US" sz="2800" dirty="0" smtClean="0"/>
          </a:p>
          <a:p>
            <a:pPr marL="0" indent="0"/>
            <a:endParaRPr lang="en-US" sz="2800" dirty="0" smtClean="0"/>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914400" y="1295400"/>
            <a:ext cx="7315200" cy="3046988"/>
          </a:xfrm>
          <a:prstGeom prst="rect">
            <a:avLst/>
          </a:prstGeom>
        </p:spPr>
        <p:txBody>
          <a:bodyPr wrap="square">
            <a:spAutoFit/>
          </a:bodyPr>
          <a:lstStyle/>
          <a:p>
            <a:pPr marL="457200" indent="-457200">
              <a:buFont typeface="+mj-lt"/>
              <a:buAutoNum type="romanUcPeriod"/>
              <a:tabLst>
                <a:tab pos="457200" algn="l"/>
              </a:tabLst>
            </a:pPr>
            <a:r>
              <a:rPr lang="en-US" sz="3200" dirty="0"/>
              <a:t>Extraordinary event</a:t>
            </a:r>
          </a:p>
          <a:p>
            <a:pPr marL="457200" indent="-457200">
              <a:buFont typeface="+mj-lt"/>
              <a:buAutoNum type="romanUcPeriod"/>
            </a:pPr>
            <a:r>
              <a:rPr lang="en-US" sz="3200" dirty="0"/>
              <a:t>Rigorous requirements to ensure fairness</a:t>
            </a:r>
          </a:p>
          <a:p>
            <a:pPr marL="457200" indent="-457200">
              <a:buFont typeface="+mj-lt"/>
              <a:buAutoNum type="romanUcPeriod"/>
            </a:pPr>
            <a:r>
              <a:rPr lang="en-US" sz="3200" dirty="0" smtClean="0"/>
              <a:t>Interpretation </a:t>
            </a:r>
            <a:r>
              <a:rPr lang="en-US" sz="3200" dirty="0"/>
              <a:t>in favor of </a:t>
            </a:r>
            <a:r>
              <a:rPr lang="en-US" sz="3200" dirty="0" smtClean="0"/>
              <a:t>owner </a:t>
            </a:r>
            <a:r>
              <a:rPr lang="en-US" sz="3200" dirty="0"/>
              <a:t>that </a:t>
            </a:r>
            <a:r>
              <a:rPr lang="en-US" sz="3200" dirty="0" smtClean="0"/>
              <a:t>lost </a:t>
            </a:r>
            <a:r>
              <a:rPr lang="en-US" sz="3200" dirty="0"/>
              <a:t>property</a:t>
            </a:r>
          </a:p>
          <a:p>
            <a:pPr marL="457200" indent="-457200">
              <a:buFont typeface="+mj-lt"/>
              <a:buAutoNum type="romanUcPeriod"/>
            </a:pPr>
            <a:r>
              <a:rPr lang="en-US" sz="3200" dirty="0"/>
              <a:t>Risk is on the purchaser at tax sale</a:t>
            </a:r>
          </a:p>
        </p:txBody>
      </p:sp>
    </p:spTree>
    <p:extLst>
      <p:ext uri="{BB962C8B-B14F-4D97-AF65-F5344CB8AC3E}">
        <p14:creationId xmlns:p14="http://schemas.microsoft.com/office/powerpoint/2010/main" val="29550379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2 hurdles to overcome</a:t>
            </a:r>
            <a:endParaRPr lang="en-US" sz="3200" dirty="0"/>
          </a:p>
        </p:txBody>
      </p:sp>
      <p:sp>
        <p:nvSpPr>
          <p:cNvPr id="3" name="Content Placeholder 2"/>
          <p:cNvSpPr>
            <a:spLocks noGrp="1"/>
          </p:cNvSpPr>
          <p:nvPr>
            <p:ph idx="1"/>
          </p:nvPr>
        </p:nvSpPr>
        <p:spPr/>
        <p:txBody>
          <a:bodyPr>
            <a:normAutofit/>
          </a:bodyPr>
          <a:lstStyle/>
          <a:p>
            <a:pPr marL="514350" indent="-514350">
              <a:buAutoNum type="arabicPeriod"/>
            </a:pPr>
            <a:endParaRPr lang="en-US" sz="2800" dirty="0" smtClean="0"/>
          </a:p>
          <a:p>
            <a:pPr marL="514350" indent="-514350">
              <a:buAutoNum type="arabicPeriod"/>
            </a:pPr>
            <a:r>
              <a:rPr lang="en-US" sz="2800" dirty="0" smtClean="0"/>
              <a:t>Tax assessment/sale was legal and constitutional</a:t>
            </a:r>
          </a:p>
          <a:p>
            <a:pPr marL="514350" indent="-514350">
              <a:buAutoNum type="arabicPeriod"/>
            </a:pPr>
            <a:endParaRPr lang="en-US" sz="2800" dirty="0" smtClean="0"/>
          </a:p>
          <a:p>
            <a:pPr marL="514350" indent="-514350">
              <a:buAutoNum type="arabicPeriod"/>
            </a:pPr>
            <a:r>
              <a:rPr lang="en-US" sz="2800" dirty="0" smtClean="0"/>
              <a:t>Tax deed conforms to statute</a:t>
            </a:r>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71035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32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604175872"/>
              </p:ext>
            </p:extLst>
          </p:nvPr>
        </p:nvGraphicFramePr>
        <p:xfrm>
          <a:off x="228600" y="1143000"/>
          <a:ext cx="8534400" cy="3675672"/>
        </p:xfrm>
        <a:graphic>
          <a:graphicData uri="http://schemas.openxmlformats.org/drawingml/2006/table">
            <a:tbl>
              <a:tblPr firstRow="1" bandRow="1">
                <a:tableStyleId>{21E4AEA4-8DFA-4A89-87EB-49C32662AFE0}</a:tableStyleId>
              </a:tblPr>
              <a:tblGrid>
                <a:gridCol w="1828800"/>
                <a:gridCol w="2286000"/>
                <a:gridCol w="2057400"/>
                <a:gridCol w="2362200"/>
              </a:tblGrid>
              <a:tr h="1199328">
                <a:tc>
                  <a:txBody>
                    <a:bodyPr/>
                    <a:lstStyle/>
                    <a:p>
                      <a:endParaRPr lang="en-US" dirty="0"/>
                    </a:p>
                  </a:txBody>
                  <a:tcPr>
                    <a:solidFill>
                      <a:schemeClr val="bg1"/>
                    </a:solidFill>
                  </a:tcPr>
                </a:tc>
                <a:tc>
                  <a:txBody>
                    <a:bodyPr/>
                    <a:lstStyle/>
                    <a:p>
                      <a:endParaRPr lang="en-US" dirty="0" smtClean="0"/>
                    </a:p>
                    <a:p>
                      <a:r>
                        <a:rPr lang="en-US" dirty="0" smtClean="0"/>
                        <a:t>Never effective</a:t>
                      </a:r>
                    </a:p>
                    <a:p>
                      <a:endParaRPr lang="en-US" dirty="0" smtClean="0"/>
                    </a:p>
                  </a:txBody>
                  <a:tcPr/>
                </a:tc>
                <a:tc>
                  <a:txBody>
                    <a:bodyPr/>
                    <a:lstStyle/>
                    <a:p>
                      <a:r>
                        <a:rPr lang="en-US" dirty="0" smtClean="0"/>
                        <a:t>Imperfect,</a:t>
                      </a:r>
                      <a:r>
                        <a:rPr lang="en-US" baseline="0" dirty="0" smtClean="0"/>
                        <a:t> but potentially effective</a:t>
                      </a:r>
                    </a:p>
                  </a:txBody>
                  <a:tcPr/>
                </a:tc>
                <a:tc>
                  <a:txBody>
                    <a:bodyPr/>
                    <a:lstStyle/>
                    <a:p>
                      <a:r>
                        <a:rPr lang="en-US" dirty="0" smtClean="0"/>
                        <a:t>Perfect,</a:t>
                      </a:r>
                      <a:r>
                        <a:rPr lang="en-US" baseline="0" dirty="0" smtClean="0"/>
                        <a:t> above reproach once beyond redemption</a:t>
                      </a:r>
                    </a:p>
                    <a:p>
                      <a:endParaRPr lang="en-US" baseline="0" dirty="0" smtClean="0">
                        <a:solidFill>
                          <a:schemeClr val="tx1"/>
                        </a:solidFill>
                      </a:endParaRPr>
                    </a:p>
                  </a:txBody>
                  <a:tcPr/>
                </a:tc>
              </a:tr>
              <a:tr h="1063969">
                <a:tc>
                  <a:txBody>
                    <a:bodyPr/>
                    <a:lstStyle/>
                    <a:p>
                      <a:pPr algn="ctr"/>
                      <a:endParaRPr lang="en-US" dirty="0" smtClean="0"/>
                    </a:p>
                    <a:p>
                      <a:pPr algn="ctr"/>
                      <a:r>
                        <a:rPr lang="en-US" dirty="0" smtClean="0"/>
                        <a:t>TAX</a:t>
                      </a:r>
                      <a:r>
                        <a:rPr lang="en-US" baseline="0" dirty="0" smtClean="0"/>
                        <a:t> ASSESSMENT</a:t>
                      </a:r>
                      <a:endParaRPr lang="en-US" dirty="0"/>
                    </a:p>
                  </a:txBody>
                  <a:tcPr>
                    <a:solidFill>
                      <a:schemeClr val="accent2"/>
                    </a:solidFill>
                  </a:tcPr>
                </a:tc>
                <a:tc>
                  <a:txBody>
                    <a:bodyPr/>
                    <a:lstStyle/>
                    <a:p>
                      <a:pPr algn="ctr"/>
                      <a:endParaRPr lang="en-US" dirty="0" smtClean="0"/>
                    </a:p>
                    <a:p>
                      <a:pPr algn="ctr"/>
                      <a:r>
                        <a:rPr lang="en-US" dirty="0" smtClean="0"/>
                        <a:t>Illegal</a:t>
                      </a:r>
                      <a:r>
                        <a:rPr lang="en-US" baseline="0" dirty="0" smtClean="0"/>
                        <a:t> or </a:t>
                      </a:r>
                      <a:r>
                        <a:rPr lang="en-US" dirty="0" smtClean="0"/>
                        <a:t>Unconstitutional</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smtClean="0"/>
                    </a:p>
                    <a:p>
                      <a:pPr algn="ctr"/>
                      <a:endParaRPr lang="en-US" dirty="0"/>
                    </a:p>
                  </a:txBody>
                  <a:tcPr/>
                </a:tc>
                <a:tc>
                  <a:txBody>
                    <a:bodyPr/>
                    <a:lstStyle/>
                    <a:p>
                      <a:pPr algn="ctr"/>
                      <a:endParaRPr lang="en-US" dirty="0" smtClean="0"/>
                    </a:p>
                    <a:p>
                      <a:pPr algn="ctr"/>
                      <a:endParaRPr lang="en-US" b="1" u="sng" dirty="0" smtClean="0"/>
                    </a:p>
                    <a:p>
                      <a:pPr algn="ctr"/>
                      <a:r>
                        <a:rPr lang="en-US" b="1" u="sng" dirty="0" smtClean="0"/>
                        <a:t>?????</a:t>
                      </a:r>
                      <a:endParaRPr lang="en-US" b="1" dirty="0" smtClean="0"/>
                    </a:p>
                    <a:p>
                      <a:pPr algn="ctr"/>
                      <a:endParaRPr lang="en-US" b="1" u="sng" dirty="0"/>
                    </a:p>
                  </a:txBody>
                  <a:tcPr/>
                </a:tc>
                <a:tc>
                  <a:txBody>
                    <a:bodyPr/>
                    <a:lstStyle/>
                    <a:p>
                      <a:pPr algn="ctr"/>
                      <a:endParaRPr lang="en-US" dirty="0" smtClean="0"/>
                    </a:p>
                    <a:p>
                      <a:pPr algn="ctr"/>
                      <a:r>
                        <a:rPr lang="en-US" dirty="0" smtClean="0"/>
                        <a:t>Legal/Constitutional</a:t>
                      </a:r>
                      <a:endParaRPr lang="en-US" dirty="0"/>
                    </a:p>
                  </a:txBody>
                  <a:tcPr/>
                </a:tc>
              </a:tr>
              <a:tr h="1013304">
                <a:tc>
                  <a:txBody>
                    <a:bodyPr/>
                    <a:lstStyle/>
                    <a:p>
                      <a:pPr algn="ctr"/>
                      <a:endParaRPr lang="en-US" dirty="0" smtClean="0"/>
                    </a:p>
                    <a:p>
                      <a:pPr algn="ctr"/>
                      <a:r>
                        <a:rPr lang="en-US" dirty="0" smtClean="0"/>
                        <a:t>DEED</a:t>
                      </a:r>
                      <a:r>
                        <a:rPr lang="en-US" baseline="0" dirty="0" smtClean="0"/>
                        <a:t> FORM</a:t>
                      </a:r>
                      <a:endParaRPr lang="en-US" dirty="0"/>
                    </a:p>
                  </a:txBody>
                  <a:tcPr>
                    <a:solidFill>
                      <a:schemeClr val="accent2"/>
                    </a:solidFill>
                  </a:tcPr>
                </a:tc>
                <a:tc>
                  <a:txBody>
                    <a:bodyPr/>
                    <a:lstStyle/>
                    <a:p>
                      <a:pPr algn="ctr"/>
                      <a:endParaRPr lang="en-US" dirty="0" smtClean="0"/>
                    </a:p>
                    <a:p>
                      <a:pPr algn="ctr"/>
                      <a:r>
                        <a:rPr lang="en-US" dirty="0" smtClean="0"/>
                        <a:t>Improper</a:t>
                      </a:r>
                      <a:endParaRPr lang="en-US" dirty="0"/>
                    </a:p>
                  </a:txBody>
                  <a:tcPr/>
                </a:tc>
                <a:tc>
                  <a:txBody>
                    <a:bodyPr/>
                    <a:lstStyle/>
                    <a:p>
                      <a:pPr algn="ctr"/>
                      <a:endParaRPr lang="en-US" dirty="0" smtClean="0"/>
                    </a:p>
                    <a:p>
                      <a:pPr algn="ctr"/>
                      <a:r>
                        <a:rPr lang="en-US" b="1" u="sng" dirty="0" smtClean="0"/>
                        <a:t>?????</a:t>
                      </a:r>
                      <a:endParaRPr lang="en-US" b="1" u="sng" dirty="0"/>
                    </a:p>
                  </a:txBody>
                  <a:tcPr/>
                </a:tc>
                <a:tc>
                  <a:txBody>
                    <a:bodyPr/>
                    <a:lstStyle/>
                    <a:p>
                      <a:pPr algn="ctr"/>
                      <a:endParaRPr lang="en-US" dirty="0" smtClean="0"/>
                    </a:p>
                    <a:p>
                      <a:pPr algn="ctr"/>
                      <a:r>
                        <a:rPr lang="en-US" dirty="0" smtClean="0"/>
                        <a:t>Proper, Valid on Face</a:t>
                      </a:r>
                      <a:endParaRPr lang="en-US" dirty="0"/>
                    </a:p>
                  </a:txBody>
                  <a:tcPr/>
                </a:tc>
              </a:tr>
            </a:tbl>
          </a:graphicData>
        </a:graphic>
      </p:graphicFrame>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96802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Deed: Void or Fair on its face</a:t>
            </a:r>
            <a:endParaRPr lang="en-US" sz="3200" dirty="0"/>
          </a:p>
        </p:txBody>
      </p:sp>
      <p:sp>
        <p:nvSpPr>
          <p:cNvPr id="3" name="Content Placeholder 2"/>
          <p:cNvSpPr>
            <a:spLocks noGrp="1"/>
          </p:cNvSpPr>
          <p:nvPr>
            <p:ph idx="1"/>
          </p:nvPr>
        </p:nvSpPr>
        <p:spPr/>
        <p:txBody>
          <a:bodyPr>
            <a:normAutofit fontScale="77500" lnSpcReduction="20000"/>
          </a:bodyPr>
          <a:lstStyle/>
          <a:p>
            <a:pPr marL="0" indent="0" algn="just"/>
            <a:r>
              <a:rPr lang="en-US" sz="2800" b="0" dirty="0"/>
              <a:t>Tax deed not acknowledged by clerk of the district court, as required by statute, </a:t>
            </a:r>
            <a:r>
              <a:rPr lang="en-US" sz="2800" u="sng" dirty="0"/>
              <a:t>void on its face</a:t>
            </a:r>
            <a:r>
              <a:rPr lang="en-US" sz="2800" b="0" dirty="0"/>
              <a:t>. </a:t>
            </a:r>
            <a:endParaRPr lang="en-US" sz="2800" b="0" dirty="0" smtClean="0"/>
          </a:p>
          <a:p>
            <a:pPr marL="0" indent="0" algn="just"/>
            <a:r>
              <a:rPr lang="en-US" sz="2800" dirty="0" smtClean="0"/>
              <a:t>Matthews </a:t>
            </a:r>
            <a:r>
              <a:rPr lang="en-US" sz="2800" dirty="0"/>
              <a:t>v. Blake, 92 P. 242 (Wyo. 1907).</a:t>
            </a:r>
          </a:p>
          <a:p>
            <a:pPr marL="0" indent="0" algn="just"/>
            <a:endParaRPr lang="en-US" sz="2800" b="0" dirty="0" smtClean="0"/>
          </a:p>
          <a:p>
            <a:pPr marL="0" indent="0" algn="just"/>
            <a:r>
              <a:rPr lang="en-US" sz="2800" b="0" dirty="0" smtClean="0"/>
              <a:t>Where the statute directs the execution of a deed by a public officer and requires it to be executed in a particular manner and to be witnessed or acknowledged before a particular officer, the witnessing or acknowledging of the deed in that manner is a part of its execution, and without such witnessing or acknowledgment is </a:t>
            </a:r>
            <a:r>
              <a:rPr lang="en-US" sz="2800" u="sng" dirty="0" smtClean="0"/>
              <a:t>void upon its face</a:t>
            </a:r>
            <a:r>
              <a:rPr lang="en-US" sz="2800" b="0" dirty="0" smtClean="0"/>
              <a:t>.</a:t>
            </a:r>
          </a:p>
          <a:p>
            <a:pPr marL="0" indent="0"/>
            <a:r>
              <a:rPr lang="en-US" sz="2800" i="1" dirty="0" smtClean="0"/>
              <a:t>Matthews v. Blake</a:t>
            </a:r>
            <a:r>
              <a:rPr lang="en-US" sz="2800" dirty="0" smtClean="0"/>
              <a:t>, 16 Wyo. 116, 92 P. 242 (1907)</a:t>
            </a:r>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261751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Deed: Void or Fair on its face</a:t>
            </a:r>
            <a:endParaRPr lang="en-US" sz="3200" dirty="0"/>
          </a:p>
        </p:txBody>
      </p:sp>
      <p:sp>
        <p:nvSpPr>
          <p:cNvPr id="3" name="Content Placeholder 2"/>
          <p:cNvSpPr>
            <a:spLocks noGrp="1"/>
          </p:cNvSpPr>
          <p:nvPr>
            <p:ph idx="1"/>
          </p:nvPr>
        </p:nvSpPr>
        <p:spPr/>
        <p:txBody>
          <a:bodyPr>
            <a:normAutofit/>
          </a:bodyPr>
          <a:lstStyle/>
          <a:p>
            <a:pPr marL="0" indent="0" algn="just"/>
            <a:endParaRPr lang="en-US" sz="1800" b="0" dirty="0" smtClean="0"/>
          </a:p>
          <a:p>
            <a:pPr marL="0" indent="0" algn="just"/>
            <a:r>
              <a:rPr lang="en-US" sz="2000" b="0" dirty="0" smtClean="0"/>
              <a:t>1913 tax deed failed to recite required notice was nonetheless held to be </a:t>
            </a:r>
            <a:r>
              <a:rPr lang="en-US" sz="2000" u="sng" dirty="0" smtClean="0"/>
              <a:t>fair on its face</a:t>
            </a:r>
            <a:r>
              <a:rPr lang="en-US" sz="2000" b="0" dirty="0" smtClean="0"/>
              <a:t>. </a:t>
            </a:r>
          </a:p>
          <a:p>
            <a:pPr marL="0" indent="0" algn="just"/>
            <a:r>
              <a:rPr lang="en-US" sz="1800" i="1" dirty="0" smtClean="0"/>
              <a:t>North </a:t>
            </a:r>
            <a:r>
              <a:rPr lang="en-US" sz="1800" i="1" dirty="0"/>
              <a:t>American </a:t>
            </a:r>
            <a:r>
              <a:rPr lang="en-US" sz="1800" i="1" dirty="0" smtClean="0"/>
              <a:t>Realty </a:t>
            </a:r>
            <a:r>
              <a:rPr lang="en-US" sz="1800" i="1" dirty="0"/>
              <a:t>Co. v. Brady</a:t>
            </a:r>
            <a:r>
              <a:rPr lang="en-US" sz="1800" dirty="0"/>
              <a:t>, 77 Colo. 56, 234 P. 1054 (1925</a:t>
            </a:r>
            <a:r>
              <a:rPr lang="en-US" sz="1800" dirty="0" smtClean="0"/>
              <a:t>).</a:t>
            </a:r>
          </a:p>
          <a:p>
            <a:pPr marL="0" indent="0" algn="just"/>
            <a:endParaRPr lang="en-US" sz="2000" b="0" dirty="0"/>
          </a:p>
          <a:p>
            <a:pPr marL="0" indent="0" algn="just"/>
            <a:endParaRPr lang="en-US" sz="2000" b="0" dirty="0" smtClean="0"/>
          </a:p>
          <a:p>
            <a:pPr marL="0" indent="0" algn="just"/>
            <a:r>
              <a:rPr lang="en-US" sz="2000" b="0" dirty="0" smtClean="0"/>
              <a:t>In neighboring jurisdictions, a tax deed which is fair on its face, but nonetheless contains improprieties, will require extrinsic evidence to prove those improprieties could be fatal.</a:t>
            </a:r>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327606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Assessment: Void Or Voidable</a:t>
            </a:r>
            <a:endParaRPr lang="en-US" sz="3200" dirty="0"/>
          </a:p>
        </p:txBody>
      </p:sp>
      <p:sp>
        <p:nvSpPr>
          <p:cNvPr id="3" name="Content Placeholder 2"/>
          <p:cNvSpPr>
            <a:spLocks noGrp="1"/>
          </p:cNvSpPr>
          <p:nvPr>
            <p:ph idx="1"/>
          </p:nvPr>
        </p:nvSpPr>
        <p:spPr/>
        <p:txBody>
          <a:bodyPr>
            <a:normAutofit/>
          </a:bodyPr>
          <a:lstStyle/>
          <a:p>
            <a:pPr marL="0" indent="0"/>
            <a:r>
              <a:rPr lang="en-US" sz="2000" b="0" dirty="0"/>
              <a:t>Taxes assessed in an incorrect name, deemed void. </a:t>
            </a:r>
            <a:endParaRPr lang="en-US" sz="2000" b="0" dirty="0" smtClean="0"/>
          </a:p>
          <a:p>
            <a:pPr marL="0" indent="0"/>
            <a:r>
              <a:rPr lang="en-US" sz="2000" i="1" dirty="0" smtClean="0"/>
              <a:t>McCarthy </a:t>
            </a:r>
            <a:r>
              <a:rPr lang="en-US" sz="2000" i="1" dirty="0"/>
              <a:t>v. Union Pac. Ry. Co.</a:t>
            </a:r>
            <a:r>
              <a:rPr lang="en-US" sz="2000" dirty="0"/>
              <a:t>, 131 P.2d 326 (Wyo. 1942).</a:t>
            </a:r>
            <a:endParaRPr lang="en-US" sz="2800" dirty="0"/>
          </a:p>
          <a:p>
            <a:pPr marL="0" indent="0"/>
            <a:endParaRPr lang="en-US" sz="2000" b="0" dirty="0" smtClean="0"/>
          </a:p>
          <a:p>
            <a:pPr marL="0" indent="0"/>
            <a:r>
              <a:rPr lang="en-US" sz="2000" b="0" dirty="0" smtClean="0"/>
              <a:t>Failing to notify property owner resulted in void tax deed. </a:t>
            </a:r>
          </a:p>
          <a:p>
            <a:pPr marL="0" indent="0"/>
            <a:r>
              <a:rPr lang="en-US" sz="2000" i="1" dirty="0" smtClean="0"/>
              <a:t>Thompson-Green v. Estate Drobish</a:t>
            </a:r>
            <a:r>
              <a:rPr lang="en-US" sz="2000" dirty="0" smtClean="0"/>
              <a:t>, 2006 WY 126. </a:t>
            </a:r>
          </a:p>
          <a:p>
            <a:pPr marL="0" indent="0"/>
            <a:endParaRPr lang="en-US" sz="2000" b="0" dirty="0" smtClean="0"/>
          </a:p>
          <a:p>
            <a:pPr marL="0" indent="0" algn="just"/>
            <a:r>
              <a:rPr lang="en-US" sz="2000" b="0" dirty="0" smtClean="0"/>
              <a:t>A voidable assessment is an assessment which “is </a:t>
            </a:r>
            <a:r>
              <a:rPr lang="en-US" sz="2000" b="0" dirty="0"/>
              <a:t>made in good faith but is irregular or unfair</a:t>
            </a:r>
            <a:r>
              <a:rPr lang="en-US" sz="2000" b="0" dirty="0" smtClean="0"/>
              <a:t>.” </a:t>
            </a:r>
          </a:p>
          <a:p>
            <a:pPr marL="0" indent="0"/>
            <a:r>
              <a:rPr lang="sv-SE" sz="2000" i="1" dirty="0" smtClean="0"/>
              <a:t>Hackney </a:t>
            </a:r>
            <a:r>
              <a:rPr lang="sv-SE" sz="2000" i="1" dirty="0"/>
              <a:t>v. McKenny</a:t>
            </a:r>
            <a:r>
              <a:rPr lang="sv-SE" sz="2000" dirty="0"/>
              <a:t>, </a:t>
            </a:r>
            <a:r>
              <a:rPr lang="sv-SE" sz="2000" dirty="0" smtClean="0"/>
              <a:t>151 </a:t>
            </a:r>
            <a:r>
              <a:rPr lang="sv-SE" sz="2000" dirty="0"/>
              <a:t>So. </a:t>
            </a:r>
            <a:r>
              <a:rPr lang="sv-SE" sz="2000" dirty="0" smtClean="0"/>
              <a:t>524 (Fla. 1933)</a:t>
            </a:r>
            <a:r>
              <a:rPr lang="sv-SE" sz="2000" b="0" dirty="0" smtClean="0"/>
              <a:t>.</a:t>
            </a:r>
            <a:endParaRPr lang="en-US" sz="2000" b="0" dirty="0" smtClean="0"/>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40173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32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336268242"/>
              </p:ext>
            </p:extLst>
          </p:nvPr>
        </p:nvGraphicFramePr>
        <p:xfrm>
          <a:off x="228600" y="1143000"/>
          <a:ext cx="8534400" cy="3675672"/>
        </p:xfrm>
        <a:graphic>
          <a:graphicData uri="http://schemas.openxmlformats.org/drawingml/2006/table">
            <a:tbl>
              <a:tblPr firstRow="1" bandRow="1">
                <a:tableStyleId>{21E4AEA4-8DFA-4A89-87EB-49C32662AFE0}</a:tableStyleId>
              </a:tblPr>
              <a:tblGrid>
                <a:gridCol w="1828800"/>
                <a:gridCol w="2286000"/>
                <a:gridCol w="2057400"/>
                <a:gridCol w="2362200"/>
              </a:tblGrid>
              <a:tr h="1199328">
                <a:tc>
                  <a:txBody>
                    <a:bodyPr/>
                    <a:lstStyle/>
                    <a:p>
                      <a:endParaRPr lang="en-US" dirty="0"/>
                    </a:p>
                  </a:txBody>
                  <a:tcPr>
                    <a:solidFill>
                      <a:schemeClr val="bg1"/>
                    </a:solidFill>
                  </a:tcPr>
                </a:tc>
                <a:tc>
                  <a:txBody>
                    <a:bodyPr/>
                    <a:lstStyle/>
                    <a:p>
                      <a:pPr algn="ctr"/>
                      <a:r>
                        <a:rPr lang="en-US" dirty="0" smtClean="0">
                          <a:solidFill>
                            <a:schemeClr val="tx1"/>
                          </a:solidFill>
                        </a:rPr>
                        <a:t>“VOID”</a:t>
                      </a:r>
                    </a:p>
                    <a:p>
                      <a:pPr algn="ctr"/>
                      <a:r>
                        <a:rPr lang="en-US" dirty="0" smtClean="0"/>
                        <a:t>Never effective</a:t>
                      </a:r>
                    </a:p>
                    <a:p>
                      <a:endParaRPr lang="en-US" dirty="0" smtClean="0"/>
                    </a:p>
                  </a:txBody>
                  <a:tcPr/>
                </a:tc>
                <a:tc>
                  <a:txBody>
                    <a:bodyPr/>
                    <a:lstStyle/>
                    <a:p>
                      <a:pPr algn="ctr"/>
                      <a:r>
                        <a:rPr lang="en-US" dirty="0" smtClean="0">
                          <a:solidFill>
                            <a:schemeClr val="tx1"/>
                          </a:solidFill>
                        </a:rPr>
                        <a:t>“VOIDABLE”</a:t>
                      </a:r>
                    </a:p>
                    <a:p>
                      <a:pPr algn="ctr"/>
                      <a:r>
                        <a:rPr lang="en-US" dirty="0" smtClean="0"/>
                        <a:t>Imperfect,</a:t>
                      </a:r>
                      <a:r>
                        <a:rPr lang="en-US" baseline="0" dirty="0" smtClean="0"/>
                        <a:t> but potentially effective</a:t>
                      </a:r>
                    </a:p>
                  </a:txBody>
                  <a:tcPr/>
                </a:tc>
                <a:tc>
                  <a:txBody>
                    <a:bodyPr/>
                    <a:lstStyle/>
                    <a:p>
                      <a:r>
                        <a:rPr lang="en-US" dirty="0" smtClean="0"/>
                        <a:t>Perfect,</a:t>
                      </a:r>
                      <a:r>
                        <a:rPr lang="en-US" baseline="0" dirty="0" smtClean="0"/>
                        <a:t> above reproach once beyond redemption</a:t>
                      </a:r>
                    </a:p>
                    <a:p>
                      <a:r>
                        <a:rPr lang="en-US" baseline="0" dirty="0" smtClean="0">
                          <a:solidFill>
                            <a:schemeClr val="tx1"/>
                          </a:solidFill>
                        </a:rPr>
                        <a:t>(Possession req.)</a:t>
                      </a:r>
                    </a:p>
                  </a:txBody>
                  <a:tcPr/>
                </a:tc>
              </a:tr>
              <a:tr h="1063969">
                <a:tc>
                  <a:txBody>
                    <a:bodyPr/>
                    <a:lstStyle/>
                    <a:p>
                      <a:pPr algn="ctr"/>
                      <a:endParaRPr lang="en-US" dirty="0" smtClean="0">
                        <a:solidFill>
                          <a:schemeClr val="bg1"/>
                        </a:solidFill>
                      </a:endParaRPr>
                    </a:p>
                    <a:p>
                      <a:pPr algn="ctr"/>
                      <a:r>
                        <a:rPr lang="en-US" dirty="0" smtClean="0">
                          <a:solidFill>
                            <a:schemeClr val="bg1"/>
                          </a:solidFill>
                        </a:rPr>
                        <a:t>TAX</a:t>
                      </a:r>
                      <a:r>
                        <a:rPr lang="en-US" baseline="0" dirty="0" smtClean="0">
                          <a:solidFill>
                            <a:schemeClr val="bg1"/>
                          </a:solidFill>
                        </a:rPr>
                        <a:t> ASSESSMENT</a:t>
                      </a:r>
                      <a:endParaRPr lang="en-US" dirty="0">
                        <a:solidFill>
                          <a:schemeClr val="bg1"/>
                        </a:solidFill>
                      </a:endParaRPr>
                    </a:p>
                  </a:txBody>
                  <a:tcPr>
                    <a:solidFill>
                      <a:schemeClr val="accent2"/>
                    </a:solidFill>
                  </a:tcPr>
                </a:tc>
                <a:tc>
                  <a:txBody>
                    <a:bodyPr/>
                    <a:lstStyle/>
                    <a:p>
                      <a:pPr algn="ctr"/>
                      <a:endParaRPr lang="en-US" dirty="0" smtClean="0"/>
                    </a:p>
                    <a:p>
                      <a:pPr algn="ctr"/>
                      <a:r>
                        <a:rPr lang="en-US" dirty="0" smtClean="0"/>
                        <a:t>Strictly Illegal</a:t>
                      </a:r>
                      <a:r>
                        <a:rPr lang="en-US" baseline="0" dirty="0" smtClean="0"/>
                        <a:t> or </a:t>
                      </a:r>
                      <a:r>
                        <a:rPr lang="en-US" dirty="0" smtClean="0"/>
                        <a:t>Unconstitutional</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smtClean="0"/>
                        <a:t>“Void”</a:t>
                      </a:r>
                    </a:p>
                    <a:p>
                      <a:pPr algn="ctr"/>
                      <a:endParaRPr lang="en-US" dirty="0"/>
                    </a:p>
                  </a:txBody>
                  <a:tcPr/>
                </a:tc>
                <a:tc>
                  <a:txBody>
                    <a:bodyPr/>
                    <a:lstStyle/>
                    <a:p>
                      <a:pPr algn="ctr"/>
                      <a:endParaRPr lang="en-US" dirty="0" smtClean="0"/>
                    </a:p>
                    <a:p>
                      <a:pPr algn="ctr"/>
                      <a:r>
                        <a:rPr lang="en-US" b="1" u="sng" dirty="0" smtClean="0"/>
                        <a:t>Non-fatal</a:t>
                      </a:r>
                      <a:r>
                        <a:rPr lang="en-US" b="1" u="sng" baseline="0" dirty="0" smtClean="0"/>
                        <a:t> error</a:t>
                      </a:r>
                      <a:endParaRPr lang="en-US" b="1" u="sng" dirty="0" smtClean="0"/>
                    </a:p>
                    <a:p>
                      <a:pPr algn="ctr"/>
                      <a:endParaRPr lang="en-US" b="1" u="sng" dirty="0" smtClean="0"/>
                    </a:p>
                    <a:p>
                      <a:pPr marL="0" marR="0" lvl="0" indent="0" algn="ctr" defTabSz="914400" rtl="0" eaLnBrk="1" fontAlgn="auto" latinLnBrk="0" hangingPunct="1">
                        <a:lnSpc>
                          <a:spcPct val="100000"/>
                        </a:lnSpc>
                        <a:spcBef>
                          <a:spcPts val="0"/>
                        </a:spcBef>
                        <a:spcAft>
                          <a:spcPts val="0"/>
                        </a:spcAft>
                        <a:buClrTx/>
                        <a:buSzTx/>
                        <a:buFontTx/>
                        <a:buNone/>
                        <a:tabLst/>
                        <a:defRPr/>
                      </a:pPr>
                      <a:r>
                        <a:rPr lang="en-US" b="1" baseline="0" dirty="0" smtClean="0"/>
                        <a:t>“Voidable”</a:t>
                      </a:r>
                      <a:endParaRPr lang="en-US" b="1" dirty="0" smtClean="0"/>
                    </a:p>
                    <a:p>
                      <a:pPr algn="ctr"/>
                      <a:endParaRPr lang="en-US" b="1" u="sng" dirty="0"/>
                    </a:p>
                  </a:txBody>
                  <a:tcPr/>
                </a:tc>
                <a:tc>
                  <a:txBody>
                    <a:bodyPr/>
                    <a:lstStyle/>
                    <a:p>
                      <a:pPr algn="ctr"/>
                      <a:endParaRPr lang="en-US" dirty="0" smtClean="0"/>
                    </a:p>
                    <a:p>
                      <a:pPr algn="ctr"/>
                      <a:r>
                        <a:rPr lang="en-US" dirty="0" smtClean="0"/>
                        <a:t>Legal/Constitutional</a:t>
                      </a:r>
                      <a:endParaRPr lang="en-US" dirty="0"/>
                    </a:p>
                  </a:txBody>
                  <a:tcPr/>
                </a:tc>
              </a:tr>
              <a:tr h="1013304">
                <a:tc>
                  <a:txBody>
                    <a:bodyPr/>
                    <a:lstStyle/>
                    <a:p>
                      <a:pPr algn="ctr"/>
                      <a:endParaRPr lang="en-US" dirty="0" smtClean="0">
                        <a:solidFill>
                          <a:schemeClr val="bg1"/>
                        </a:solidFill>
                      </a:endParaRPr>
                    </a:p>
                    <a:p>
                      <a:pPr algn="ctr"/>
                      <a:r>
                        <a:rPr lang="en-US" dirty="0" smtClean="0">
                          <a:solidFill>
                            <a:schemeClr val="bg1"/>
                          </a:solidFill>
                        </a:rPr>
                        <a:t>DEED</a:t>
                      </a:r>
                      <a:r>
                        <a:rPr lang="en-US" baseline="0" dirty="0" smtClean="0">
                          <a:solidFill>
                            <a:schemeClr val="bg1"/>
                          </a:solidFill>
                        </a:rPr>
                        <a:t> FORM</a:t>
                      </a:r>
                      <a:endParaRPr lang="en-US" dirty="0">
                        <a:solidFill>
                          <a:schemeClr val="bg1"/>
                        </a:solidFill>
                      </a:endParaRPr>
                    </a:p>
                  </a:txBody>
                  <a:tcPr>
                    <a:solidFill>
                      <a:schemeClr val="accent2"/>
                    </a:solidFill>
                  </a:tcPr>
                </a:tc>
                <a:tc>
                  <a:txBody>
                    <a:bodyPr/>
                    <a:lstStyle/>
                    <a:p>
                      <a:pPr algn="ctr"/>
                      <a:endParaRPr lang="en-US" dirty="0" smtClean="0"/>
                    </a:p>
                    <a:p>
                      <a:pPr algn="ctr"/>
                      <a:r>
                        <a:rPr lang="en-US" dirty="0" smtClean="0"/>
                        <a:t>Void</a:t>
                      </a:r>
                      <a:r>
                        <a:rPr lang="en-US" baseline="0" dirty="0" smtClean="0"/>
                        <a:t> on its Face</a:t>
                      </a:r>
                      <a:endParaRPr lang="en-US" dirty="0"/>
                    </a:p>
                  </a:txBody>
                  <a:tcPr/>
                </a:tc>
                <a:tc>
                  <a:txBody>
                    <a:bodyPr/>
                    <a:lstStyle/>
                    <a:p>
                      <a:pPr algn="ctr"/>
                      <a:endParaRPr lang="en-US" dirty="0" smtClean="0"/>
                    </a:p>
                    <a:p>
                      <a:pPr algn="ctr"/>
                      <a:r>
                        <a:rPr lang="en-US" dirty="0" smtClean="0"/>
                        <a:t>Fair</a:t>
                      </a:r>
                      <a:r>
                        <a:rPr lang="en-US" baseline="0" dirty="0" smtClean="0"/>
                        <a:t> on its Face</a:t>
                      </a:r>
                      <a:endParaRPr lang="en-US" dirty="0"/>
                    </a:p>
                  </a:txBody>
                  <a:tcPr/>
                </a:tc>
                <a:tc>
                  <a:txBody>
                    <a:bodyPr/>
                    <a:lstStyle/>
                    <a:p>
                      <a:pPr algn="ctr"/>
                      <a:endParaRPr lang="en-US" dirty="0" smtClean="0"/>
                    </a:p>
                    <a:p>
                      <a:pPr algn="ctr"/>
                      <a:r>
                        <a:rPr lang="en-US" dirty="0" smtClean="0"/>
                        <a:t>Fair</a:t>
                      </a:r>
                      <a:r>
                        <a:rPr lang="en-US" baseline="0" dirty="0" smtClean="0"/>
                        <a:t> on its Face, or better</a:t>
                      </a:r>
                      <a:endParaRPr lang="en-US" dirty="0"/>
                    </a:p>
                  </a:txBody>
                  <a:tcPr/>
                </a:tc>
              </a:tr>
            </a:tbl>
          </a:graphicData>
        </a:graphic>
      </p:graphicFrame>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54939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Why do we care?</a:t>
            </a:r>
            <a:endParaRPr lang="en-US" sz="3200" dirty="0"/>
          </a:p>
        </p:txBody>
      </p:sp>
      <p:sp>
        <p:nvSpPr>
          <p:cNvPr id="3" name="Content Placeholder 2"/>
          <p:cNvSpPr>
            <a:spLocks noGrp="1"/>
          </p:cNvSpPr>
          <p:nvPr>
            <p:ph idx="1"/>
          </p:nvPr>
        </p:nvSpPr>
        <p:spPr/>
        <p:txBody>
          <a:bodyPr>
            <a:normAutofit fontScale="92500" lnSpcReduction="10000"/>
          </a:bodyPr>
          <a:lstStyle/>
          <a:p>
            <a:pPr marL="0" indent="0" algn="just"/>
            <a:r>
              <a:rPr lang="en-US" sz="2000" b="0" dirty="0"/>
              <a:t>Void deed is wholly ineffective to pass title.</a:t>
            </a:r>
          </a:p>
          <a:p>
            <a:pPr marL="0" indent="0" algn="just"/>
            <a:r>
              <a:rPr lang="en-US" sz="2000" i="1" dirty="0"/>
              <a:t>Wayt v. Urbigkit</a:t>
            </a:r>
            <a:r>
              <a:rPr lang="en-US" sz="2000" dirty="0"/>
              <a:t>, 152 P.3d 1057 (Wyo. 2007).</a:t>
            </a:r>
          </a:p>
          <a:p>
            <a:pPr marL="0" indent="0" algn="just"/>
            <a:r>
              <a:rPr lang="en-US" sz="2000" b="0" dirty="0" smtClean="0"/>
              <a:t>The special statute of limitations runs only upon a sale regularly made under the forms of law…</a:t>
            </a:r>
          </a:p>
          <a:p>
            <a:pPr marL="0" indent="0" algn="just"/>
            <a:r>
              <a:rPr lang="en-US" sz="1800" i="1" dirty="0" smtClean="0"/>
              <a:t>Matthews v. Blake</a:t>
            </a:r>
            <a:r>
              <a:rPr lang="en-US" sz="1800" dirty="0" smtClean="0"/>
              <a:t>, 92 P. 242 (Wyo. 1907).</a:t>
            </a:r>
          </a:p>
          <a:p>
            <a:pPr marL="0" indent="0" algn="just"/>
            <a:r>
              <a:rPr lang="en-US" sz="1800" b="0" dirty="0" smtClean="0"/>
              <a:t>A tax deed, </a:t>
            </a:r>
            <a:r>
              <a:rPr lang="en-US" sz="1800" b="0" dirty="0"/>
              <a:t>void on its </a:t>
            </a:r>
            <a:r>
              <a:rPr lang="en-US" sz="1800" b="0" dirty="0" smtClean="0"/>
              <a:t>face, </a:t>
            </a:r>
            <a:r>
              <a:rPr lang="en-US" sz="1800" b="0" dirty="0"/>
              <a:t>will not set statute of limitations in </a:t>
            </a:r>
            <a:r>
              <a:rPr lang="en-US" sz="1800" b="0" dirty="0" smtClean="0"/>
              <a:t>motion. </a:t>
            </a:r>
          </a:p>
          <a:p>
            <a:pPr marL="0" indent="0" algn="just"/>
            <a:r>
              <a:rPr lang="en-US" sz="1800" i="1" dirty="0" smtClean="0"/>
              <a:t>Denny </a:t>
            </a:r>
            <a:r>
              <a:rPr lang="en-US" sz="1800" i="1" dirty="0"/>
              <a:t>v. Stevens</a:t>
            </a:r>
            <a:r>
              <a:rPr lang="en-US" sz="1800" dirty="0"/>
              <a:t>, </a:t>
            </a:r>
            <a:r>
              <a:rPr lang="en-US" sz="1800" dirty="0" smtClean="0"/>
              <a:t>75 </a:t>
            </a:r>
            <a:r>
              <a:rPr lang="en-US" sz="1800" dirty="0"/>
              <a:t>P.2d 378 (Wyo. 1937</a:t>
            </a:r>
            <a:r>
              <a:rPr lang="en-US" sz="1800" dirty="0" smtClean="0"/>
              <a:t>).</a:t>
            </a:r>
          </a:p>
          <a:p>
            <a:pPr marL="0" indent="0" algn="just"/>
            <a:r>
              <a:rPr lang="en-US" sz="1800" b="0" dirty="0" smtClean="0"/>
              <a:t>The </a:t>
            </a:r>
            <a:r>
              <a:rPr lang="en-US" sz="1800" b="0" dirty="0"/>
              <a:t>question then is, does possession under a tax deed, void upon its face, start the running of the six years' statute of limitations? We are of the opinion that this question must be answered in the negative.</a:t>
            </a:r>
          </a:p>
          <a:p>
            <a:pPr marL="0" indent="0" algn="just"/>
            <a:r>
              <a:rPr lang="en-US" sz="1800" dirty="0" smtClean="0"/>
              <a:t>Matthews </a:t>
            </a:r>
            <a:r>
              <a:rPr lang="en-US" sz="1800" dirty="0"/>
              <a:t>v. Blake, 16 Wyo. 116, 92 P. 242 (1907</a:t>
            </a:r>
            <a:r>
              <a:rPr lang="en-US" sz="1800" dirty="0" smtClean="0"/>
              <a:t>).</a:t>
            </a:r>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665533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Why do we care? (Contd.)</a:t>
            </a:r>
            <a:endParaRPr lang="en-US" sz="3200" dirty="0"/>
          </a:p>
        </p:txBody>
      </p:sp>
      <p:sp>
        <p:nvSpPr>
          <p:cNvPr id="3" name="Content Placeholder 2"/>
          <p:cNvSpPr>
            <a:spLocks noGrp="1"/>
          </p:cNvSpPr>
          <p:nvPr>
            <p:ph idx="1"/>
          </p:nvPr>
        </p:nvSpPr>
        <p:spPr/>
        <p:txBody>
          <a:bodyPr>
            <a:normAutofit fontScale="92500" lnSpcReduction="10000"/>
          </a:bodyPr>
          <a:lstStyle/>
          <a:p>
            <a:pPr marL="0" indent="0" algn="just"/>
            <a:endParaRPr lang="en-US" sz="1800" b="0" dirty="0" smtClean="0"/>
          </a:p>
          <a:p>
            <a:pPr marL="0" indent="0" algn="just"/>
            <a:r>
              <a:rPr lang="en-US" sz="2400" b="0" dirty="0" smtClean="0"/>
              <a:t>“Voidable" operative </a:t>
            </a:r>
            <a:r>
              <a:rPr lang="en-US" sz="2400" b="0" dirty="0"/>
              <a:t>to </a:t>
            </a:r>
            <a:r>
              <a:rPr lang="en-US" sz="2400" b="0" dirty="0" smtClean="0"/>
              <a:t>convey until set </a:t>
            </a:r>
            <a:r>
              <a:rPr lang="en-US" sz="2400" b="0" dirty="0"/>
              <a:t>aside by </a:t>
            </a:r>
            <a:r>
              <a:rPr lang="en-US" sz="2400" b="0" dirty="0" smtClean="0"/>
              <a:t>a </a:t>
            </a:r>
            <a:r>
              <a:rPr lang="en-US" sz="2400" b="0" dirty="0"/>
              <a:t>court. </a:t>
            </a:r>
            <a:endParaRPr lang="en-US" sz="2400" b="0" dirty="0" smtClean="0"/>
          </a:p>
          <a:p>
            <a:pPr marL="285750" indent="-285750" algn="just">
              <a:buFont typeface="Arial" panose="020B0604020202020204" pitchFamily="34" charset="0"/>
              <a:buChar char="•"/>
            </a:pPr>
            <a:r>
              <a:rPr lang="en-US" sz="2400" b="0" dirty="0" smtClean="0"/>
              <a:t>A </a:t>
            </a:r>
            <a:r>
              <a:rPr lang="en-US" sz="2400" b="0" dirty="0"/>
              <a:t>voidable deed is capable of being either avoided or confirmed. </a:t>
            </a:r>
            <a:endParaRPr lang="en-US" sz="2400" b="0" dirty="0" smtClean="0"/>
          </a:p>
          <a:p>
            <a:pPr marL="0" indent="0" algn="just"/>
            <a:endParaRPr lang="en-US" sz="2400" b="0" dirty="0" smtClean="0"/>
          </a:p>
          <a:p>
            <a:pPr marL="0" indent="0" algn="just"/>
            <a:r>
              <a:rPr lang="en-US" sz="2400" b="0" dirty="0" smtClean="0"/>
              <a:t>“Void" deed </a:t>
            </a:r>
            <a:r>
              <a:rPr lang="en-US" sz="2400" b="0" dirty="0"/>
              <a:t>is </a:t>
            </a:r>
            <a:r>
              <a:rPr lang="en-US" sz="2400" b="0" dirty="0" smtClean="0"/>
              <a:t>legally invalid for </a:t>
            </a:r>
            <a:r>
              <a:rPr lang="en-US" sz="2400" b="0" dirty="0"/>
              <a:t>any purpose </a:t>
            </a:r>
            <a:r>
              <a:rPr lang="en-US" sz="2400" b="0" dirty="0" smtClean="0"/>
              <a:t>whatsoever. </a:t>
            </a:r>
          </a:p>
          <a:p>
            <a:pPr marL="0" indent="0" algn="just"/>
            <a:endParaRPr lang="en-US" sz="2400" b="0" dirty="0" smtClean="0"/>
          </a:p>
          <a:p>
            <a:pPr marL="0" indent="0" algn="just"/>
            <a:r>
              <a:rPr lang="en-US" sz="1800" b="0" dirty="0" smtClean="0"/>
              <a:t>“The </a:t>
            </a:r>
            <a:r>
              <a:rPr lang="en-US" sz="1800" b="0" dirty="0"/>
              <a:t>recording of a void deed is legally insufficient to create a legal title and affords no protection to those claiming under it</a:t>
            </a:r>
            <a:r>
              <a:rPr lang="en-US" sz="1800" b="0" dirty="0" smtClean="0"/>
              <a:t>.”</a:t>
            </a:r>
          </a:p>
          <a:p>
            <a:pPr marL="0" indent="0" algn="just"/>
            <a:r>
              <a:rPr lang="en-US" sz="1800" dirty="0" smtClean="0"/>
              <a:t>See 23 </a:t>
            </a:r>
            <a:r>
              <a:rPr lang="en-US" sz="1800" dirty="0"/>
              <a:t>Am.Jur.2d </a:t>
            </a:r>
            <a:r>
              <a:rPr lang="en-US" sz="1800" i="1" dirty="0"/>
              <a:t>Deeds</a:t>
            </a:r>
            <a:r>
              <a:rPr lang="en-US" sz="1800" dirty="0"/>
              <a:t> § </a:t>
            </a:r>
            <a:r>
              <a:rPr lang="en-US" sz="1800" dirty="0" smtClean="0"/>
              <a:t>163.</a:t>
            </a:r>
            <a:endParaRPr lang="en-US" sz="1800" dirty="0"/>
          </a:p>
          <a:p>
            <a:pPr marL="0" indent="0" algn="just"/>
            <a:endParaRPr lang="en-US" sz="1800" dirty="0"/>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229047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for Presentation</a:t>
            </a:r>
            <a:endParaRPr lang="en-US" dirty="0"/>
          </a:p>
        </p:txBody>
      </p:sp>
      <p:sp>
        <p:nvSpPr>
          <p:cNvPr id="3" name="Content Placeholder 2"/>
          <p:cNvSpPr>
            <a:spLocks noGrp="1"/>
          </p:cNvSpPr>
          <p:nvPr>
            <p:ph idx="1"/>
          </p:nvPr>
        </p:nvSpPr>
        <p:spPr/>
        <p:txBody>
          <a:bodyPr/>
          <a:lstStyle/>
          <a:p>
            <a:pPr lvl="3">
              <a:buAutoNum type="alphaUcPeriod"/>
            </a:pPr>
            <a:endParaRPr lang="en-US" dirty="0" smtClean="0"/>
          </a:p>
          <a:p>
            <a:pPr>
              <a:buAutoNum type="arabicPeriod"/>
            </a:pPr>
            <a:r>
              <a:rPr lang="en-US" sz="2800" dirty="0" smtClean="0"/>
              <a:t>Mechanics of tax sales</a:t>
            </a:r>
          </a:p>
          <a:p>
            <a:pPr>
              <a:buAutoNum type="arabicPeriod"/>
            </a:pPr>
            <a:r>
              <a:rPr lang="en-US" sz="2800" i="1" dirty="0" smtClean="0"/>
              <a:t>Anadarko v. Family Tree </a:t>
            </a:r>
            <a:r>
              <a:rPr lang="en-US" sz="2800" dirty="0" smtClean="0"/>
              <a:t>case</a:t>
            </a:r>
          </a:p>
          <a:p>
            <a:pPr>
              <a:buAutoNum type="arabicPeriod"/>
            </a:pPr>
            <a:r>
              <a:rPr lang="en-US" sz="2800" dirty="0" smtClean="0"/>
              <a:t>Practice points</a:t>
            </a:r>
          </a:p>
          <a:p>
            <a:pPr>
              <a:buAutoNum type="arabicPeriod"/>
            </a:pPr>
            <a:endParaRPr lang="en-US" dirty="0" smtClean="0"/>
          </a:p>
          <a:p>
            <a:pPr>
              <a:buAutoNum type="arabicPeriod"/>
            </a:pPr>
            <a:endParaRPr lang="en-US" dirty="0"/>
          </a:p>
        </p:txBody>
      </p:sp>
      <p:pic>
        <p:nvPicPr>
          <p:cNvPr id="5"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914400" y="1066800"/>
            <a:ext cx="5943600" cy="954107"/>
          </a:xfrm>
          <a:prstGeom prst="rect">
            <a:avLst/>
          </a:prstGeom>
        </p:spPr>
        <p:txBody>
          <a:bodyPr wrap="square">
            <a:spAutoFit/>
          </a:bodyPr>
          <a:lstStyle/>
          <a:p>
            <a:pPr marL="342900" indent="-342900">
              <a:buAutoNum type="alphaUcPeriod"/>
            </a:pPr>
            <a:endParaRPr lang="en-US" dirty="0" smtClean="0"/>
          </a:p>
          <a:p>
            <a:endParaRPr lang="en-US" sz="2000" dirty="0" smtClean="0"/>
          </a:p>
          <a:p>
            <a:pPr marL="342900" indent="-342900">
              <a:buAutoNum type="alphaUcPeriod"/>
            </a:pPr>
            <a:endParaRPr lang="en-US" dirty="0"/>
          </a:p>
        </p:txBody>
      </p:sp>
    </p:spTree>
    <p:extLst>
      <p:ext uri="{BB962C8B-B14F-4D97-AF65-F5344CB8AC3E}">
        <p14:creationId xmlns:p14="http://schemas.microsoft.com/office/powerpoint/2010/main" val="18831761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WYO. tax sales/tax deeds	</a:t>
            </a:r>
            <a:endParaRPr lang="en-US" sz="3200" dirty="0"/>
          </a:p>
        </p:txBody>
      </p:sp>
      <p:sp>
        <p:nvSpPr>
          <p:cNvPr id="3" name="Content Placeholder 2"/>
          <p:cNvSpPr>
            <a:spLocks noGrp="1"/>
          </p:cNvSpPr>
          <p:nvPr>
            <p:ph idx="1"/>
          </p:nvPr>
        </p:nvSpPr>
        <p:spPr/>
        <p:txBody>
          <a:bodyPr>
            <a:normAutofit/>
          </a:bodyPr>
          <a:lstStyle/>
          <a:p>
            <a:pPr marL="341313" indent="-341313">
              <a:buFont typeface="+mj-lt"/>
              <a:buAutoNum type="romanUcPeriod"/>
            </a:pPr>
            <a:endParaRPr lang="en-US" sz="2800" dirty="0" smtClean="0"/>
          </a:p>
          <a:p>
            <a:pPr marL="341313" indent="-341313">
              <a:buFont typeface="+mj-lt"/>
              <a:buAutoNum type="romanUcPeriod"/>
            </a:pPr>
            <a:r>
              <a:rPr lang="en-US" sz="2800" dirty="0" smtClean="0"/>
              <a:t>W. S. </a:t>
            </a:r>
            <a:r>
              <a:rPr lang="en-US" sz="2800" dirty="0"/>
              <a:t>§ </a:t>
            </a:r>
            <a:r>
              <a:rPr lang="en-US" sz="2800" dirty="0" smtClean="0"/>
              <a:t>39-13-101  - Assessment/Taxation</a:t>
            </a:r>
          </a:p>
          <a:p>
            <a:pPr marL="745236" lvl="3" indent="-457200"/>
            <a:r>
              <a:rPr lang="en-US" sz="2800" dirty="0" smtClean="0"/>
              <a:t>W. S. § </a:t>
            </a:r>
            <a:r>
              <a:rPr lang="en-US" sz="2800" dirty="0"/>
              <a:t>39-13-108 </a:t>
            </a:r>
            <a:endParaRPr lang="en-US" sz="2800" dirty="0" smtClean="0"/>
          </a:p>
          <a:p>
            <a:pPr marL="288036" lvl="3" indent="0">
              <a:buNone/>
            </a:pPr>
            <a:endParaRPr lang="en-US" sz="2800" dirty="0" smtClean="0"/>
          </a:p>
          <a:p>
            <a:pPr marL="341313" indent="-341313">
              <a:buFont typeface="+mj-lt"/>
              <a:buAutoNum type="romanUcPeriod"/>
            </a:pPr>
            <a:r>
              <a:rPr lang="en-US" sz="2800" dirty="0" smtClean="0"/>
              <a:t>W. S</a:t>
            </a:r>
            <a:r>
              <a:rPr lang="en-US" sz="2800" dirty="0"/>
              <a:t>. § </a:t>
            </a:r>
            <a:r>
              <a:rPr lang="en-US" sz="2800" dirty="0" smtClean="0"/>
              <a:t>34-2-131 through 135 – Tax Deeds</a:t>
            </a:r>
            <a:endParaRPr lang="en-US" sz="2800" dirty="0"/>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680434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
            </a:r>
            <a:br>
              <a:rPr lang="en-US" sz="3200" dirty="0" smtClean="0"/>
            </a:br>
            <a:r>
              <a:rPr lang="en-US" sz="3200" dirty="0"/>
              <a:t/>
            </a:r>
            <a:br>
              <a:rPr lang="en-US" sz="3200" dirty="0"/>
            </a:br>
            <a:r>
              <a:rPr lang="en-US" sz="3200" dirty="0" smtClean="0"/>
              <a:t>W. S. § 39-13-101, et </a:t>
            </a:r>
            <a:r>
              <a:rPr lang="en-US" sz="3200" dirty="0"/>
              <a:t>Seq.: </a:t>
            </a:r>
            <a:r>
              <a:rPr lang="en-US" sz="3200" dirty="0" smtClean="0"/>
              <a:t/>
            </a:r>
            <a:br>
              <a:rPr lang="en-US" sz="3200" dirty="0" smtClean="0"/>
            </a:br>
            <a:r>
              <a:rPr lang="en-US" sz="3200" dirty="0" smtClean="0"/>
              <a:t>Ad </a:t>
            </a:r>
            <a:r>
              <a:rPr lang="en-US" sz="3200" dirty="0"/>
              <a:t>Valorem </a:t>
            </a:r>
            <a:r>
              <a:rPr lang="en-US" sz="3200" dirty="0" smtClean="0"/>
              <a:t>Taxation</a:t>
            </a:r>
            <a:br>
              <a:rPr lang="en-US" sz="3200" dirty="0" smtClean="0"/>
            </a:br>
            <a:endParaRPr lang="en-US" sz="3200" dirty="0"/>
          </a:p>
        </p:txBody>
      </p:sp>
      <p:sp>
        <p:nvSpPr>
          <p:cNvPr id="3" name="Content Placeholder 2"/>
          <p:cNvSpPr>
            <a:spLocks noGrp="1"/>
          </p:cNvSpPr>
          <p:nvPr>
            <p:ph idx="1"/>
          </p:nvPr>
        </p:nvSpPr>
        <p:spPr/>
        <p:txBody>
          <a:bodyPr>
            <a:normAutofit/>
          </a:bodyPr>
          <a:lstStyle/>
          <a:p>
            <a:pPr marL="0" indent="0"/>
            <a:endParaRPr lang="en-US" sz="2800" dirty="0" smtClean="0"/>
          </a:p>
          <a:p>
            <a:pPr marL="0" indent="0"/>
            <a:endParaRPr lang="en-US" sz="2800" dirty="0" smtClean="0"/>
          </a:p>
          <a:p>
            <a:pPr marL="0" indent="0"/>
            <a:r>
              <a:rPr lang="en-US" sz="2800" dirty="0" smtClean="0">
                <a:solidFill>
                  <a:srgbClr val="FF0000"/>
                </a:solidFill>
              </a:rPr>
              <a:t>** W</a:t>
            </a:r>
            <a:r>
              <a:rPr lang="en-US" sz="2800" dirty="0">
                <a:solidFill>
                  <a:srgbClr val="FF0000"/>
                </a:solidFill>
              </a:rPr>
              <a:t>. S. § </a:t>
            </a:r>
            <a:r>
              <a:rPr lang="en-US" sz="2800" dirty="0" smtClean="0">
                <a:solidFill>
                  <a:srgbClr val="FF0000"/>
                </a:solidFill>
              </a:rPr>
              <a:t>39-13-101 , et seq. was amended in latest legislative session. Several changes take effect July 1, 2017.</a:t>
            </a:r>
            <a:endParaRPr lang="en-US" sz="2800" dirty="0">
              <a:solidFill>
                <a:srgbClr val="FF0000"/>
              </a:solidFill>
            </a:endParaRPr>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3807283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W. S. § 39-13-108 – Enforcement of Ad Valorem Taxation</a:t>
            </a:r>
            <a:endParaRPr lang="en-US" sz="3200" dirty="0"/>
          </a:p>
        </p:txBody>
      </p:sp>
      <p:sp>
        <p:nvSpPr>
          <p:cNvPr id="3" name="Content Placeholder 2"/>
          <p:cNvSpPr>
            <a:spLocks noGrp="1"/>
          </p:cNvSpPr>
          <p:nvPr>
            <p:ph idx="1"/>
          </p:nvPr>
        </p:nvSpPr>
        <p:spPr/>
        <p:txBody>
          <a:bodyPr>
            <a:normAutofit fontScale="92500" lnSpcReduction="10000"/>
          </a:bodyPr>
          <a:lstStyle/>
          <a:p>
            <a:pPr marL="0" indent="0"/>
            <a:endParaRPr lang="en-US" sz="2800" dirty="0" smtClean="0"/>
          </a:p>
          <a:p>
            <a:pPr marL="0" indent="0"/>
            <a:r>
              <a:rPr lang="en-US" sz="2800" dirty="0" smtClean="0"/>
              <a:t>(e)(ii) Tax sales of real property</a:t>
            </a:r>
          </a:p>
          <a:p>
            <a:pPr marL="0" indent="0"/>
            <a:endParaRPr lang="en-US" sz="2800" dirty="0" smtClean="0"/>
          </a:p>
          <a:p>
            <a:pPr marL="0" indent="0"/>
            <a:r>
              <a:rPr lang="en-US" sz="2800" dirty="0" smtClean="0"/>
              <a:t>(e)(iii) Process if property remains unsold</a:t>
            </a:r>
          </a:p>
          <a:p>
            <a:pPr marL="0" indent="0"/>
            <a:endParaRPr lang="en-US" sz="2800" dirty="0" smtClean="0"/>
          </a:p>
          <a:p>
            <a:pPr marL="0" indent="0"/>
            <a:r>
              <a:rPr lang="en-US" sz="2800" dirty="0" smtClean="0"/>
              <a:t>(</a:t>
            </a:r>
            <a:r>
              <a:rPr lang="en-US" sz="2800" dirty="0"/>
              <a:t>e)(iv) (A) Following four (4) years from the date of sale the county treasurer shall issue and record a tax deed</a:t>
            </a:r>
            <a:endParaRPr lang="en-US" sz="2800" dirty="0" smtClean="0"/>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803504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W. S. § 39-13-108 – Enforcement of Ad Valorem Taxation</a:t>
            </a:r>
            <a:endParaRPr lang="en-US" sz="3200" dirty="0"/>
          </a:p>
        </p:txBody>
      </p:sp>
      <p:sp>
        <p:nvSpPr>
          <p:cNvPr id="3" name="Content Placeholder 2"/>
          <p:cNvSpPr>
            <a:spLocks noGrp="1"/>
          </p:cNvSpPr>
          <p:nvPr>
            <p:ph idx="1"/>
          </p:nvPr>
        </p:nvSpPr>
        <p:spPr/>
        <p:txBody>
          <a:bodyPr>
            <a:normAutofit fontScale="92500" lnSpcReduction="10000"/>
          </a:bodyPr>
          <a:lstStyle/>
          <a:p>
            <a:pPr marL="0" indent="0"/>
            <a:endParaRPr lang="en-US" sz="2800" b="0" dirty="0" smtClean="0"/>
          </a:p>
          <a:p>
            <a:pPr marL="0" indent="0" algn="just"/>
            <a:r>
              <a:rPr lang="en-US" sz="2800" b="0" dirty="0" smtClean="0"/>
              <a:t>(e)(v</a:t>
            </a:r>
            <a:r>
              <a:rPr lang="en-US" sz="2800" b="0" dirty="0"/>
              <a:t>ii</a:t>
            </a:r>
            <a:r>
              <a:rPr lang="en-US" sz="2800" b="0" dirty="0" smtClean="0"/>
              <a:t>)(</a:t>
            </a:r>
            <a:r>
              <a:rPr lang="en-US" sz="2800" b="0" dirty="0"/>
              <a:t>B) Any grantee of a tax deed or county commissioner's deed </a:t>
            </a:r>
            <a:r>
              <a:rPr lang="en-US" sz="2800" b="0" dirty="0" smtClean="0"/>
              <a:t>… are </a:t>
            </a:r>
            <a:r>
              <a:rPr lang="en-US" sz="2800" b="0" dirty="0"/>
              <a:t>entitled </a:t>
            </a:r>
            <a:r>
              <a:rPr lang="en-US" sz="2800" b="0" dirty="0" smtClean="0"/>
              <a:t>to possession </a:t>
            </a:r>
            <a:r>
              <a:rPr lang="en-US" sz="2800" b="0" dirty="0"/>
              <a:t>of the real property conveyed by the deed and the deed is </a:t>
            </a:r>
            <a:r>
              <a:rPr lang="en-US" sz="2800" u="sng" dirty="0" smtClean="0"/>
              <a:t>prima facie </a:t>
            </a:r>
            <a:r>
              <a:rPr lang="en-US" sz="2800" u="sng" dirty="0"/>
              <a:t>evidence of title </a:t>
            </a:r>
            <a:r>
              <a:rPr lang="en-US" sz="2800" b="0" dirty="0"/>
              <a:t>to the property described subject to </a:t>
            </a:r>
            <a:r>
              <a:rPr lang="en-US" sz="2800" b="0" dirty="0" smtClean="0"/>
              <a:t>special assessments </a:t>
            </a:r>
            <a:r>
              <a:rPr lang="en-US" sz="2800" b="0" dirty="0"/>
              <a:t>for local or public improvements. The </a:t>
            </a:r>
            <a:r>
              <a:rPr lang="en-US" sz="2800" u="sng" dirty="0"/>
              <a:t>burden of proof shall </a:t>
            </a:r>
            <a:r>
              <a:rPr lang="en-US" sz="2800" u="sng" dirty="0" smtClean="0"/>
              <a:t>be upon </a:t>
            </a:r>
            <a:r>
              <a:rPr lang="en-US" sz="2800" u="sng" dirty="0"/>
              <a:t>any party seeking to invalidate title </a:t>
            </a:r>
            <a:r>
              <a:rPr lang="en-US" sz="2800" b="0" dirty="0"/>
              <a:t>conveyed by a tax or </a:t>
            </a:r>
            <a:r>
              <a:rPr lang="en-US" sz="2800" b="0" dirty="0" smtClean="0"/>
              <a:t>county commissioner's deed…</a:t>
            </a:r>
            <a:endParaRPr lang="en-US" sz="2800" b="0" dirty="0"/>
          </a:p>
          <a:p>
            <a:pPr marL="0" indent="0"/>
            <a:endParaRPr lang="en-US" sz="2800" dirty="0" smtClean="0"/>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353618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W. S. § 39-13-108 – Enforcement of Ad Valorem Taxation</a:t>
            </a:r>
            <a:endParaRPr lang="en-US" sz="3200" dirty="0"/>
          </a:p>
        </p:txBody>
      </p:sp>
      <p:sp>
        <p:nvSpPr>
          <p:cNvPr id="3" name="Content Placeholder 2"/>
          <p:cNvSpPr>
            <a:spLocks noGrp="1"/>
          </p:cNvSpPr>
          <p:nvPr>
            <p:ph idx="1"/>
          </p:nvPr>
        </p:nvSpPr>
        <p:spPr/>
        <p:txBody>
          <a:bodyPr>
            <a:normAutofit/>
          </a:bodyPr>
          <a:lstStyle/>
          <a:p>
            <a:pPr marL="0" indent="0"/>
            <a:endParaRPr lang="en-US" sz="2800" b="0" dirty="0" smtClean="0"/>
          </a:p>
          <a:p>
            <a:pPr marL="0" indent="0" algn="just"/>
            <a:r>
              <a:rPr lang="en-US" sz="2800" b="0" dirty="0" smtClean="0"/>
              <a:t>(e)(vii)(</a:t>
            </a:r>
            <a:r>
              <a:rPr lang="en-US" sz="2800" b="0" dirty="0"/>
              <a:t>D) No action for the recovery of real property sold for the nonpayment of </a:t>
            </a:r>
            <a:r>
              <a:rPr lang="en-US" sz="2800" b="0" dirty="0" smtClean="0"/>
              <a:t>taxes shall </a:t>
            </a:r>
            <a:r>
              <a:rPr lang="en-US" sz="2800" b="0" dirty="0"/>
              <a:t>be maintained </a:t>
            </a:r>
            <a:r>
              <a:rPr lang="en-US" sz="2800" u="sng" dirty="0"/>
              <a:t>unless commenced within six (6) years after the date </a:t>
            </a:r>
            <a:r>
              <a:rPr lang="en-US" sz="2800" u="sng" dirty="0" smtClean="0"/>
              <a:t>of sale </a:t>
            </a:r>
            <a:r>
              <a:rPr lang="en-US" sz="2800" u="sng" dirty="0"/>
              <a:t>for taxes.</a:t>
            </a:r>
          </a:p>
          <a:p>
            <a:pPr marL="0" indent="0"/>
            <a:endParaRPr lang="en-US" sz="2800" dirty="0" smtClean="0"/>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224337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Wyoming tax deeds </a:t>
            </a:r>
            <a:endParaRPr lang="en-US" sz="3200" dirty="0"/>
          </a:p>
        </p:txBody>
      </p:sp>
      <p:sp>
        <p:nvSpPr>
          <p:cNvPr id="3" name="Content Placeholder 2"/>
          <p:cNvSpPr>
            <a:spLocks noGrp="1"/>
          </p:cNvSpPr>
          <p:nvPr>
            <p:ph idx="1"/>
          </p:nvPr>
        </p:nvSpPr>
        <p:spPr/>
        <p:txBody>
          <a:bodyPr>
            <a:normAutofit/>
          </a:bodyPr>
          <a:lstStyle/>
          <a:p>
            <a:pPr marL="0" indent="0" algn="just"/>
            <a:endParaRPr lang="en-US" sz="2800" dirty="0" smtClean="0"/>
          </a:p>
          <a:p>
            <a:pPr marL="0" indent="0" algn="just"/>
            <a:r>
              <a:rPr lang="en-US" sz="2800" dirty="0" smtClean="0"/>
              <a:t>In 1975, the Wyoming legislature codified Wyoming law </a:t>
            </a:r>
            <a:r>
              <a:rPr lang="en-US" sz="2800" dirty="0"/>
              <a:t>into Wyo. Stat. Ann. § </a:t>
            </a:r>
            <a:r>
              <a:rPr lang="en-US" sz="2800" dirty="0" smtClean="0"/>
              <a:t>34-2-131 through 134.</a:t>
            </a:r>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8231641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341313" indent="-341313"/>
            <a:r>
              <a:rPr lang="en-US" sz="3200" dirty="0"/>
              <a:t>W.S. § </a:t>
            </a:r>
            <a:r>
              <a:rPr lang="en-US" sz="3200" dirty="0" smtClean="0"/>
              <a:t>34-2-131 – Tax Deeds</a:t>
            </a:r>
            <a:endParaRPr lang="en-US" sz="3200" dirty="0"/>
          </a:p>
        </p:txBody>
      </p:sp>
      <p:sp>
        <p:nvSpPr>
          <p:cNvPr id="3" name="Content Placeholder 2"/>
          <p:cNvSpPr>
            <a:spLocks noGrp="1"/>
          </p:cNvSpPr>
          <p:nvPr>
            <p:ph idx="1"/>
          </p:nvPr>
        </p:nvSpPr>
        <p:spPr/>
        <p:txBody>
          <a:bodyPr>
            <a:normAutofit/>
          </a:bodyPr>
          <a:lstStyle/>
          <a:p>
            <a:pPr marL="0" indent="0" algn="just"/>
            <a:r>
              <a:rPr lang="en-US" sz="2800" b="0" dirty="0" smtClean="0"/>
              <a:t>Defines:</a:t>
            </a:r>
          </a:p>
          <a:p>
            <a:pPr algn="just">
              <a:buFont typeface="Arial" panose="020B0604020202020204" pitchFamily="34" charset="0"/>
              <a:buChar char="•"/>
            </a:pPr>
            <a:r>
              <a:rPr lang="en-US" sz="2800" b="0" dirty="0" smtClean="0"/>
              <a:t>Tax deed </a:t>
            </a:r>
          </a:p>
          <a:p>
            <a:pPr algn="just">
              <a:buFont typeface="Arial" panose="020B0604020202020204" pitchFamily="34" charset="0"/>
              <a:buChar char="•"/>
            </a:pPr>
            <a:r>
              <a:rPr lang="en-US" sz="2800" b="0" dirty="0" smtClean="0"/>
              <a:t>Former owner</a:t>
            </a:r>
          </a:p>
          <a:p>
            <a:pPr algn="just">
              <a:buFont typeface="Arial" panose="020B0604020202020204" pitchFamily="34" charset="0"/>
              <a:buChar char="•"/>
            </a:pPr>
            <a:r>
              <a:rPr lang="en-US" sz="2800" b="0" dirty="0" smtClean="0"/>
              <a:t>Grantee</a:t>
            </a:r>
          </a:p>
          <a:p>
            <a:pPr algn="just">
              <a:buFont typeface="Arial" panose="020B0604020202020204" pitchFamily="34" charset="0"/>
              <a:buChar char="•"/>
            </a:pPr>
            <a:r>
              <a:rPr lang="en-US" sz="2800" b="0" dirty="0" smtClean="0"/>
              <a:t>Possession</a:t>
            </a:r>
          </a:p>
          <a:p>
            <a:pPr algn="just">
              <a:buFont typeface="Arial" panose="020B0604020202020204" pitchFamily="34" charset="0"/>
              <a:buChar char="•"/>
            </a:pPr>
            <a:endParaRPr lang="en-US" sz="2000" b="0" dirty="0"/>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385539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W.S. § 34-2-132 </a:t>
            </a:r>
            <a:r>
              <a:rPr lang="en-US" sz="3200" dirty="0" smtClean="0"/>
              <a:t>– Tax Deeds: Two year limitation &amp; Possession</a:t>
            </a:r>
            <a:endParaRPr lang="en-US" sz="3200" dirty="0"/>
          </a:p>
        </p:txBody>
      </p:sp>
      <p:sp>
        <p:nvSpPr>
          <p:cNvPr id="3" name="Content Placeholder 2"/>
          <p:cNvSpPr>
            <a:spLocks noGrp="1"/>
          </p:cNvSpPr>
          <p:nvPr>
            <p:ph idx="1"/>
          </p:nvPr>
        </p:nvSpPr>
        <p:spPr>
          <a:xfrm>
            <a:off x="822960" y="1100628"/>
            <a:ext cx="7520940" cy="3776172"/>
          </a:xfrm>
        </p:spPr>
        <p:txBody>
          <a:bodyPr>
            <a:normAutofit lnSpcReduction="10000"/>
          </a:bodyPr>
          <a:lstStyle/>
          <a:p>
            <a:pPr marL="0" indent="0" algn="just"/>
            <a:endParaRPr lang="en-US" b="0" dirty="0" smtClean="0"/>
          </a:p>
          <a:p>
            <a:pPr marL="0" indent="0" algn="just"/>
            <a:r>
              <a:rPr lang="en-US" sz="1800" b="0" dirty="0" smtClean="0"/>
              <a:t>(a) No </a:t>
            </a:r>
            <a:r>
              <a:rPr lang="en-US" sz="1800" b="0" dirty="0"/>
              <a:t>action, suit or other proceeding shall be commenced by the former owner to set aside, </a:t>
            </a:r>
            <a:r>
              <a:rPr lang="en-US" sz="1800" u="sng" dirty="0"/>
              <a:t>declare invalid or redeem from a tax deed or the sale</a:t>
            </a:r>
            <a:r>
              <a:rPr lang="en-US" sz="1800" b="0" dirty="0"/>
              <a:t>, forfeiture, foreclosure or other proceeding upon which it is based or to recover possession, quiet title or otherwise litigate or contest the title of the grantee, if: </a:t>
            </a:r>
          </a:p>
          <a:p>
            <a:pPr marL="914400" indent="-914400" algn="just"/>
            <a:r>
              <a:rPr lang="en-US" sz="1800" b="0" dirty="0" smtClean="0"/>
              <a:t>	(</a:t>
            </a:r>
            <a:r>
              <a:rPr lang="en-US" sz="1800" b="0" dirty="0"/>
              <a:t>i) </a:t>
            </a:r>
            <a:r>
              <a:rPr lang="en-US" sz="1800" u="sng" dirty="0"/>
              <a:t>Two (2) years or more have elapsed after the date of recording the deed </a:t>
            </a:r>
            <a:r>
              <a:rPr lang="en-US" sz="1800" b="0" dirty="0" smtClean="0"/>
              <a:t>	in </a:t>
            </a:r>
            <a:r>
              <a:rPr lang="en-US" sz="1800" b="0" dirty="0"/>
              <a:t>the office of the county clerk for the county in which the real estate </a:t>
            </a:r>
            <a:r>
              <a:rPr lang="en-US" sz="1800" b="0" dirty="0" smtClean="0"/>
              <a:t>described </a:t>
            </a:r>
            <a:r>
              <a:rPr lang="en-US" sz="1800" b="0" dirty="0"/>
              <a:t>in the deed is situated; and  </a:t>
            </a:r>
          </a:p>
          <a:p>
            <a:pPr marL="914400" indent="-914400" algn="just"/>
            <a:r>
              <a:rPr lang="en-US" sz="1800" b="0" dirty="0" smtClean="0"/>
              <a:t>	(</a:t>
            </a:r>
            <a:r>
              <a:rPr lang="en-US" sz="1800" b="0" dirty="0"/>
              <a:t>ii) The grantee has been in </a:t>
            </a:r>
            <a:r>
              <a:rPr lang="en-US" sz="1800" u="sng" dirty="0"/>
              <a:t>possession of the real </a:t>
            </a:r>
            <a:r>
              <a:rPr lang="en-US" sz="1800" u="sng" dirty="0" smtClean="0"/>
              <a:t>estate continuously </a:t>
            </a:r>
            <a:r>
              <a:rPr lang="en-US" sz="1800" u="sng" dirty="0"/>
              <a:t>for </a:t>
            </a:r>
            <a:r>
              <a:rPr lang="en-US" sz="1800" u="sng" dirty="0" smtClean="0"/>
              <a:t>a period </a:t>
            </a:r>
            <a:r>
              <a:rPr lang="en-US" sz="1800" u="sng" dirty="0"/>
              <a:t>of at least six (6) months, at any time after one (1) year and six (6) </a:t>
            </a:r>
            <a:r>
              <a:rPr lang="en-US" sz="1800" u="sng" dirty="0" smtClean="0"/>
              <a:t>months</a:t>
            </a:r>
            <a:r>
              <a:rPr lang="en-US" sz="1800" b="0" dirty="0" smtClean="0"/>
              <a:t> </a:t>
            </a:r>
            <a:r>
              <a:rPr lang="en-US" sz="1800" b="0" dirty="0"/>
              <a:t>have elapsed since the date of recording of the tax deed.  </a:t>
            </a:r>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4126961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W.S. § 34-2-132 </a:t>
            </a:r>
            <a:r>
              <a:rPr lang="en-US" sz="3200" dirty="0" smtClean="0"/>
              <a:t>– Tax Deeds: Two year limitation &amp; Possession (ContD.)</a:t>
            </a:r>
            <a:endParaRPr lang="en-US" sz="3200" dirty="0"/>
          </a:p>
        </p:txBody>
      </p:sp>
      <p:sp>
        <p:nvSpPr>
          <p:cNvPr id="3" name="Content Placeholder 2"/>
          <p:cNvSpPr>
            <a:spLocks noGrp="1"/>
          </p:cNvSpPr>
          <p:nvPr>
            <p:ph idx="1"/>
          </p:nvPr>
        </p:nvSpPr>
        <p:spPr/>
        <p:txBody>
          <a:bodyPr>
            <a:normAutofit/>
          </a:bodyPr>
          <a:lstStyle/>
          <a:p>
            <a:pPr marL="0" indent="0"/>
            <a:r>
              <a:rPr lang="en-US" b="0" dirty="0" smtClean="0"/>
              <a:t> </a:t>
            </a:r>
          </a:p>
          <a:p>
            <a:pPr marL="0" indent="0" algn="just"/>
            <a:endParaRPr lang="en-US" b="0" dirty="0" smtClean="0"/>
          </a:p>
          <a:p>
            <a:pPr marL="0" indent="0" algn="just"/>
            <a:r>
              <a:rPr lang="en-US" sz="2000" b="0" dirty="0" smtClean="0"/>
              <a:t>(</a:t>
            </a:r>
            <a:r>
              <a:rPr lang="en-US" sz="2000" b="0" dirty="0"/>
              <a:t>b) The limitation in subsection (a) of this section applies regardless of whether the tax deed or any of the proceedings upon which it is based are </a:t>
            </a:r>
            <a:r>
              <a:rPr lang="en-US" sz="2000" u="sng" dirty="0"/>
              <a:t>void or voidable </a:t>
            </a:r>
            <a:r>
              <a:rPr lang="en-US" sz="2000" b="0" dirty="0"/>
              <a:t>for any reason, jurisdictional or otherwise. If the deed is </a:t>
            </a:r>
            <a:r>
              <a:rPr lang="en-US" sz="2000" u="sng" dirty="0"/>
              <a:t>executed substantially in the form prescribed for the execution of tax deeds, the limitation shall apply regardless of whether the deed is deemed void upon its face</a:t>
            </a:r>
            <a:r>
              <a:rPr lang="en-US" sz="2000" b="0" dirty="0"/>
              <a:t>. </a:t>
            </a:r>
            <a:r>
              <a:rPr lang="en-US" sz="2000" b="0" dirty="0" smtClean="0"/>
              <a:t>…</a:t>
            </a:r>
            <a:endParaRPr lang="en-US" sz="2000" b="0" dirty="0"/>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758977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W.S. § 34-2-133 </a:t>
            </a:r>
            <a:r>
              <a:rPr lang="en-US" sz="3200" dirty="0" smtClean="0"/>
              <a:t>– tax Deeds: Possession</a:t>
            </a:r>
            <a:endParaRPr lang="en-US" sz="3200" dirty="0"/>
          </a:p>
        </p:txBody>
      </p:sp>
      <p:sp>
        <p:nvSpPr>
          <p:cNvPr id="3" name="Content Placeholder 2"/>
          <p:cNvSpPr>
            <a:spLocks noGrp="1"/>
          </p:cNvSpPr>
          <p:nvPr>
            <p:ph idx="1"/>
          </p:nvPr>
        </p:nvSpPr>
        <p:spPr/>
        <p:txBody>
          <a:bodyPr>
            <a:normAutofit/>
          </a:bodyPr>
          <a:lstStyle/>
          <a:p>
            <a:pPr marL="0" indent="0" algn="just"/>
            <a:endParaRPr lang="en-US" b="0" dirty="0" smtClean="0"/>
          </a:p>
          <a:p>
            <a:pPr marL="0" indent="0" algn="just"/>
            <a:r>
              <a:rPr lang="en-US" sz="2000" b="0" dirty="0" smtClean="0"/>
              <a:t>Possession </a:t>
            </a:r>
            <a:r>
              <a:rPr lang="en-US" sz="2000" b="0" dirty="0"/>
              <a:t>by the grantee for a continuous period of not less than six (6) months at any time after one (1) year and six (6) months have elapsed since the date of </a:t>
            </a:r>
            <a:r>
              <a:rPr lang="en-US" sz="2000" u="sng" dirty="0"/>
              <a:t>recording the tax deed extinguishes forever all the claims, right, title and interest</a:t>
            </a:r>
            <a:r>
              <a:rPr lang="en-US" sz="2000" dirty="0"/>
              <a:t>, </a:t>
            </a:r>
            <a:r>
              <a:rPr lang="en-US" sz="2000" b="0" dirty="0"/>
              <a:t>including the right to possession, of the former owner, and vests in the grantee any title conveyed or purportedly conveyed by the tax deed. </a:t>
            </a:r>
            <a:r>
              <a:rPr lang="en-US" sz="2000" u="sng" dirty="0" smtClean="0"/>
              <a:t>Proof </a:t>
            </a:r>
            <a:r>
              <a:rPr lang="en-US" sz="2000" u="sng" dirty="0"/>
              <a:t>of possession by the grantee and the record of the tax deed constitutes conclusive evidence of the legality and effectiveness of the deed and any proceedings upon which the deed is based, and of the title of the grantee</a:t>
            </a:r>
            <a:r>
              <a:rPr lang="en-US" sz="2000" b="0" dirty="0"/>
              <a:t>. </a:t>
            </a:r>
            <a:r>
              <a:rPr lang="en-US" sz="2000" b="0" dirty="0" smtClean="0"/>
              <a:t>…</a:t>
            </a:r>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819392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not covered </a:t>
            </a:r>
            <a:br>
              <a:rPr lang="en-US" dirty="0" smtClean="0"/>
            </a:br>
            <a:r>
              <a:rPr lang="en-US" dirty="0" smtClean="0"/>
              <a:t>(among other issues)</a:t>
            </a:r>
            <a:endParaRPr lang="en-US" dirty="0"/>
          </a:p>
        </p:txBody>
      </p:sp>
      <p:sp>
        <p:nvSpPr>
          <p:cNvPr id="3" name="Content Placeholder 2"/>
          <p:cNvSpPr>
            <a:spLocks noGrp="1"/>
          </p:cNvSpPr>
          <p:nvPr>
            <p:ph idx="1"/>
          </p:nvPr>
        </p:nvSpPr>
        <p:spPr/>
        <p:txBody>
          <a:bodyPr/>
          <a:lstStyle/>
          <a:p>
            <a:pPr>
              <a:buAutoNum type="arabicPeriod"/>
            </a:pPr>
            <a:endParaRPr lang="en-US" sz="2000" dirty="0" smtClean="0">
              <a:solidFill>
                <a:srgbClr val="FF0000"/>
              </a:solidFill>
            </a:endParaRPr>
          </a:p>
          <a:p>
            <a:pPr>
              <a:buAutoNum type="arabicPeriod"/>
            </a:pPr>
            <a:r>
              <a:rPr lang="en-US" sz="2400" dirty="0" smtClean="0">
                <a:solidFill>
                  <a:srgbClr val="FF0000"/>
                </a:solidFill>
              </a:rPr>
              <a:t>Exhaustive review of Wyoming tax assessment, tax sale or tax deed law</a:t>
            </a:r>
          </a:p>
          <a:p>
            <a:pPr>
              <a:buAutoNum type="arabicPeriod"/>
            </a:pPr>
            <a:r>
              <a:rPr lang="en-US" sz="2400" dirty="0" smtClean="0">
                <a:solidFill>
                  <a:srgbClr val="FF0000"/>
                </a:solidFill>
              </a:rPr>
              <a:t>Comprehensive review of applicable statutes</a:t>
            </a:r>
          </a:p>
          <a:p>
            <a:pPr lvl="2"/>
            <a:r>
              <a:rPr lang="en-US" sz="2400" dirty="0" smtClean="0">
                <a:solidFill>
                  <a:srgbClr val="FF0000"/>
                </a:solidFill>
              </a:rPr>
              <a:t>Redemption, Taxpayer remedies</a:t>
            </a:r>
          </a:p>
          <a:p>
            <a:pPr lvl="2"/>
            <a:r>
              <a:rPr lang="en-US" sz="2400" dirty="0" smtClean="0">
                <a:solidFill>
                  <a:srgbClr val="FF0000"/>
                </a:solidFill>
              </a:rPr>
              <a:t>Notice requirements</a:t>
            </a:r>
          </a:p>
          <a:p>
            <a:pPr>
              <a:buAutoNum type="arabicPeriod"/>
            </a:pPr>
            <a:r>
              <a:rPr lang="en-US" sz="2400" dirty="0" smtClean="0">
                <a:solidFill>
                  <a:srgbClr val="FF0000"/>
                </a:solidFill>
              </a:rPr>
              <a:t>Litigation strategies</a:t>
            </a:r>
          </a:p>
          <a:p>
            <a:pPr>
              <a:buAutoNum type="arabicPeriod"/>
            </a:pPr>
            <a:endParaRPr lang="en-US" dirty="0" smtClean="0">
              <a:solidFill>
                <a:srgbClr val="FF0000"/>
              </a:solidFill>
            </a:endParaRPr>
          </a:p>
          <a:p>
            <a:pPr>
              <a:buAutoNum type="arabicPeriod"/>
            </a:pPr>
            <a:endParaRPr lang="en-US" dirty="0" smtClean="0">
              <a:solidFill>
                <a:srgbClr val="FF0000"/>
              </a:solidFill>
            </a:endParaRPr>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465293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W.S. § 34-2-134 </a:t>
            </a:r>
            <a:r>
              <a:rPr lang="en-US" sz="3200" dirty="0" smtClean="0"/>
              <a:t>– Tax Deeds:</a:t>
            </a:r>
            <a:br>
              <a:rPr lang="en-US" sz="3200" dirty="0" smtClean="0"/>
            </a:br>
            <a:r>
              <a:rPr lang="en-US" sz="3200" dirty="0" smtClean="0"/>
              <a:t>Liberal Construction</a:t>
            </a:r>
            <a:endParaRPr lang="en-US" sz="3200" dirty="0"/>
          </a:p>
        </p:txBody>
      </p:sp>
      <p:sp>
        <p:nvSpPr>
          <p:cNvPr id="3" name="Content Placeholder 2"/>
          <p:cNvSpPr>
            <a:spLocks noGrp="1"/>
          </p:cNvSpPr>
          <p:nvPr>
            <p:ph idx="1"/>
          </p:nvPr>
        </p:nvSpPr>
        <p:spPr/>
        <p:txBody>
          <a:bodyPr>
            <a:normAutofit/>
          </a:bodyPr>
          <a:lstStyle/>
          <a:p>
            <a:pPr marL="0" indent="0"/>
            <a:endParaRPr lang="en-US" b="0" dirty="0" smtClean="0"/>
          </a:p>
          <a:p>
            <a:pPr marL="0" indent="0"/>
            <a:endParaRPr lang="en-US" b="0" dirty="0"/>
          </a:p>
          <a:p>
            <a:pPr marL="0" indent="0" algn="just"/>
            <a:r>
              <a:rPr lang="en-US" sz="2000" b="0" dirty="0" smtClean="0"/>
              <a:t>This </a:t>
            </a:r>
            <a:r>
              <a:rPr lang="en-US" sz="2000" b="0" dirty="0"/>
              <a:t>act shall be </a:t>
            </a:r>
            <a:r>
              <a:rPr lang="en-US" sz="2000" dirty="0"/>
              <a:t>liberally construed to effectuate the legislative purpose of giving stability and effect to record titles</a:t>
            </a:r>
            <a:r>
              <a:rPr lang="en-US" sz="2000" b="0" dirty="0"/>
              <a:t>, of confirming and clarifying the titles of persons in possession, of providing a means of correcting procedural and jurisdictional defects without necessity of resort to further proceedings, and of rendering tax titles marketable and protecting purchasers thereof against remote claims. </a:t>
            </a:r>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858918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Practice Point</a:t>
            </a:r>
            <a:endParaRPr lang="en-US" sz="3200" dirty="0"/>
          </a:p>
        </p:txBody>
      </p:sp>
      <p:sp>
        <p:nvSpPr>
          <p:cNvPr id="3" name="Content Placeholder 2"/>
          <p:cNvSpPr>
            <a:spLocks noGrp="1"/>
          </p:cNvSpPr>
          <p:nvPr>
            <p:ph idx="1"/>
          </p:nvPr>
        </p:nvSpPr>
        <p:spPr/>
        <p:txBody>
          <a:bodyPr>
            <a:normAutofit/>
          </a:bodyPr>
          <a:lstStyle/>
          <a:p>
            <a:pPr marL="0" indent="0"/>
            <a:endParaRPr lang="en-US" dirty="0" smtClean="0"/>
          </a:p>
          <a:p>
            <a:pPr marL="0" indent="0" algn="just"/>
            <a:r>
              <a:rPr lang="en-US" sz="2800" dirty="0" smtClean="0"/>
              <a:t>Even though </a:t>
            </a:r>
            <a:r>
              <a:rPr lang="en-US" sz="2800" dirty="0"/>
              <a:t>W.S. § 34-2-131 through </a:t>
            </a:r>
            <a:r>
              <a:rPr lang="en-US" sz="2800" dirty="0" smtClean="0"/>
              <a:t>135 enacted to codify Wyoming case law regarding tax deed interpretation, must determine </a:t>
            </a:r>
            <a:r>
              <a:rPr lang="en-US" sz="2800" dirty="0"/>
              <a:t>statutes/constitution </a:t>
            </a:r>
            <a:r>
              <a:rPr lang="en-US" sz="2800" dirty="0" smtClean="0"/>
              <a:t>at the time of assessment, sale and deed to </a:t>
            </a:r>
            <a:r>
              <a:rPr lang="en-US" sz="2800" dirty="0"/>
              <a:t>determine what was required</a:t>
            </a:r>
            <a:r>
              <a:rPr lang="en-US" sz="2800" dirty="0" smtClean="0"/>
              <a:t>.</a:t>
            </a:r>
          </a:p>
          <a:p>
            <a:pPr marL="0" indent="0"/>
            <a:endParaRPr lang="en-US" b="0" dirty="0"/>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668233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Updated General Policies</a:t>
            </a:r>
            <a:endParaRPr lang="en-US" sz="3200" dirty="0"/>
          </a:p>
        </p:txBody>
      </p:sp>
      <p:sp>
        <p:nvSpPr>
          <p:cNvPr id="3" name="Content Placeholder 2"/>
          <p:cNvSpPr>
            <a:spLocks noGrp="1"/>
          </p:cNvSpPr>
          <p:nvPr>
            <p:ph idx="1"/>
          </p:nvPr>
        </p:nvSpPr>
        <p:spPr/>
        <p:txBody>
          <a:bodyPr>
            <a:normAutofit/>
          </a:bodyPr>
          <a:lstStyle/>
          <a:p>
            <a:pPr marL="457200" indent="-457200">
              <a:buFont typeface="+mj-lt"/>
              <a:buAutoNum type="romanUcPeriod"/>
              <a:tabLst>
                <a:tab pos="457200" algn="l"/>
              </a:tabLst>
            </a:pPr>
            <a:endParaRPr lang="en-US" sz="2800" dirty="0" smtClean="0"/>
          </a:p>
          <a:p>
            <a:pPr marL="457200" indent="-457200">
              <a:buFont typeface="+mj-lt"/>
              <a:buAutoNum type="romanUcPeriod"/>
              <a:tabLst>
                <a:tab pos="457200" algn="l"/>
              </a:tabLst>
            </a:pPr>
            <a:r>
              <a:rPr lang="en-US" sz="2800" dirty="0" smtClean="0"/>
              <a:t>Extraordinary event</a:t>
            </a:r>
          </a:p>
          <a:p>
            <a:pPr marL="457200" indent="-457200">
              <a:buFont typeface="+mj-lt"/>
              <a:buAutoNum type="romanUcPeriod"/>
            </a:pPr>
            <a:r>
              <a:rPr lang="en-US" sz="2800" dirty="0"/>
              <a:t>Rigorous</a:t>
            </a:r>
            <a:r>
              <a:rPr lang="en-US" sz="2800" dirty="0" smtClean="0"/>
              <a:t> requirements to ensure fairness</a:t>
            </a:r>
          </a:p>
          <a:p>
            <a:pPr marL="457200" indent="-457200">
              <a:buFont typeface="+mj-lt"/>
              <a:buAutoNum type="romanUcPeriod"/>
            </a:pPr>
            <a:r>
              <a:rPr lang="en-US" sz="2800" strike="sngStrike" dirty="0" smtClean="0"/>
              <a:t>Interpretations in favor of person that lost their property</a:t>
            </a:r>
          </a:p>
          <a:p>
            <a:pPr marL="457200" indent="-457200">
              <a:buFont typeface="+mj-lt"/>
              <a:buAutoNum type="romanUcPeriod"/>
            </a:pPr>
            <a:r>
              <a:rPr lang="en-US" sz="2800" dirty="0" smtClean="0">
                <a:solidFill>
                  <a:srgbClr val="FF0000"/>
                </a:solidFill>
              </a:rPr>
              <a:t>MOST risks on the purchaser at tax sale</a:t>
            </a:r>
          </a:p>
          <a:p>
            <a:pPr marL="341313" indent="-341313">
              <a:buFont typeface="+mj-lt"/>
              <a:buAutoNum type="romanUcPeriod"/>
            </a:pPr>
            <a:endParaRPr lang="en-US" sz="2800" dirty="0"/>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8079930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Void and Voidable</a:t>
            </a:r>
            <a:endParaRPr lang="en-US" sz="3200" dirty="0"/>
          </a:p>
        </p:txBody>
      </p:sp>
      <p:sp>
        <p:nvSpPr>
          <p:cNvPr id="3" name="Content Placeholder 2"/>
          <p:cNvSpPr>
            <a:spLocks noGrp="1"/>
          </p:cNvSpPr>
          <p:nvPr>
            <p:ph idx="1"/>
          </p:nvPr>
        </p:nvSpPr>
        <p:spPr/>
        <p:txBody>
          <a:bodyPr>
            <a:normAutofit/>
          </a:bodyPr>
          <a:lstStyle/>
          <a:p>
            <a:pPr marL="571500" indent="-571500" algn="just">
              <a:buFont typeface="+mj-lt"/>
              <a:buAutoNum type="romanLcPeriod"/>
              <a:tabLst>
                <a:tab pos="344488" algn="l"/>
              </a:tabLst>
            </a:pPr>
            <a:r>
              <a:rPr lang="en-US" sz="2800" dirty="0" smtClean="0"/>
              <a:t>Void on face/Void </a:t>
            </a:r>
          </a:p>
          <a:p>
            <a:pPr marL="859536" lvl="3" indent="-571500" algn="just">
              <a:tabLst>
                <a:tab pos="344488" algn="l"/>
              </a:tabLst>
            </a:pPr>
            <a:r>
              <a:rPr lang="en-US" sz="2800" dirty="0" smtClean="0"/>
              <a:t>Never a conveyance of property, statute of limitations never run</a:t>
            </a:r>
          </a:p>
          <a:p>
            <a:pPr marL="571500" indent="-571500" algn="just">
              <a:buAutoNum type="romanLcPeriod"/>
              <a:tabLst>
                <a:tab pos="344488" algn="l"/>
              </a:tabLst>
            </a:pPr>
            <a:r>
              <a:rPr lang="en-US" sz="2800" dirty="0" smtClean="0"/>
              <a:t>Fair on face/Voidable </a:t>
            </a:r>
          </a:p>
          <a:p>
            <a:pPr marL="859536" lvl="3" indent="-571500" algn="just">
              <a:tabLst>
                <a:tab pos="344488" algn="l"/>
              </a:tabLst>
            </a:pPr>
            <a:r>
              <a:rPr lang="en-US" sz="2800" dirty="0" smtClean="0"/>
              <a:t>Statute of limitations run, illegality must be challenged timely</a:t>
            </a:r>
          </a:p>
          <a:p>
            <a:pPr marL="341313" indent="-341313">
              <a:buFont typeface="+mj-lt"/>
              <a:buAutoNum type="romanUcPeriod"/>
            </a:pPr>
            <a:endParaRPr lang="en-US" sz="2800" dirty="0"/>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824284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Anadarko Land Corp. v. Family Tree Corp.</a:t>
            </a:r>
            <a:endParaRPr lang="en-US" i="1" dirty="0"/>
          </a:p>
        </p:txBody>
      </p:sp>
      <p:sp>
        <p:nvSpPr>
          <p:cNvPr id="3" name="Content Placeholder 2"/>
          <p:cNvSpPr>
            <a:spLocks noGrp="1"/>
          </p:cNvSpPr>
          <p:nvPr>
            <p:ph idx="1"/>
          </p:nvPr>
        </p:nvSpPr>
        <p:spPr>
          <a:xfrm>
            <a:off x="822960" y="1100628"/>
            <a:ext cx="7711440" cy="3579849"/>
          </a:xfrm>
        </p:spPr>
        <p:txBody>
          <a:bodyPr>
            <a:noAutofit/>
          </a:bodyPr>
          <a:lstStyle/>
          <a:p>
            <a:pPr marL="914400" indent="-914400" algn="just"/>
            <a:r>
              <a:rPr lang="en-US" sz="2000" dirty="0" smtClean="0"/>
              <a:t>1901 – 	Patent from USA to Union Pacific Railroad Company, conveying Section 7, T14N, R65W, 6</a:t>
            </a:r>
            <a:r>
              <a:rPr lang="en-US" sz="2000" baseline="30000" dirty="0" smtClean="0"/>
              <a:t>th</a:t>
            </a:r>
            <a:r>
              <a:rPr lang="en-US" sz="2000" dirty="0" smtClean="0"/>
              <a:t>, P.M., Laramie County, Wyoming.</a:t>
            </a:r>
          </a:p>
          <a:p>
            <a:pPr algn="just"/>
            <a:r>
              <a:rPr lang="en-US" sz="2000" dirty="0" smtClean="0"/>
              <a:t>1911 – 	Laramie County assessed in-place minerals, remained unpaid</a:t>
            </a:r>
          </a:p>
          <a:p>
            <a:pPr algn="just"/>
            <a:r>
              <a:rPr lang="en-US" sz="2000" dirty="0" smtClean="0"/>
              <a:t>1912 – 	Laramie County attempted sale, no bidders</a:t>
            </a:r>
          </a:p>
          <a:p>
            <a:pPr marL="914400" indent="-914400" algn="just"/>
            <a:r>
              <a:rPr lang="en-US" sz="2000" dirty="0" smtClean="0"/>
              <a:t>1914 – 	UPRC conveyed surface of Section 7 to Iowa Land &amp; Livestock</a:t>
            </a:r>
          </a:p>
          <a:p>
            <a:pPr marL="914400" indent="-914400" algn="just"/>
            <a:r>
              <a:rPr lang="en-US" sz="2000" dirty="0" smtClean="0"/>
              <a:t>1919 – 	Iowa Land &amp; Livestock purchased mineral estate from Laramie County</a:t>
            </a:r>
          </a:p>
          <a:p>
            <a:pPr algn="just"/>
            <a:r>
              <a:rPr lang="en-US" sz="2000" dirty="0" smtClean="0"/>
              <a:t>1949 – 	Commissioner’s Deed recorded in Laramie County</a:t>
            </a:r>
            <a:endParaRPr lang="en-US" sz="2000" dirty="0"/>
          </a:p>
        </p:txBody>
      </p:sp>
      <p:pic>
        <p:nvPicPr>
          <p:cNvPr id="5" name="Picture 4" descr="P:\Akers &amp; Associates\Akers &amp; Thompson Logo for Office\For Office\A&amp;K-Logo-Blue4offic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9989644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Facts of Family Tree (Contd.)</a:t>
            </a:r>
            <a:endParaRPr lang="en-US" dirty="0"/>
          </a:p>
        </p:txBody>
      </p:sp>
      <p:sp>
        <p:nvSpPr>
          <p:cNvPr id="3" name="Content Placeholder 2"/>
          <p:cNvSpPr>
            <a:spLocks noGrp="1"/>
          </p:cNvSpPr>
          <p:nvPr>
            <p:ph idx="1"/>
          </p:nvPr>
        </p:nvSpPr>
        <p:spPr>
          <a:xfrm>
            <a:off x="822960" y="1100628"/>
            <a:ext cx="7825742" cy="3579849"/>
          </a:xfrm>
        </p:spPr>
        <p:txBody>
          <a:bodyPr>
            <a:noAutofit/>
          </a:bodyPr>
          <a:lstStyle/>
          <a:p>
            <a:pPr marL="741363" indent="-741363" algn="just"/>
            <a:r>
              <a:rPr lang="en-US" sz="2000" dirty="0" smtClean="0"/>
              <a:t>1971 – UPRC conveyed all right, title and interest in Section 7 to Union Pacific Land Resources Corporation</a:t>
            </a:r>
          </a:p>
          <a:p>
            <a:pPr marL="801688" indent="-801688" algn="just"/>
            <a:r>
              <a:rPr lang="en-US" sz="2000" dirty="0" smtClean="0"/>
              <a:t>2000 – Union Pacific </a:t>
            </a:r>
            <a:r>
              <a:rPr lang="en-US" sz="2000" dirty="0"/>
              <a:t>Land Resources </a:t>
            </a:r>
            <a:r>
              <a:rPr lang="en-US" sz="2000" dirty="0" smtClean="0"/>
              <a:t>Corporation changed its name to RME Land Corp.</a:t>
            </a:r>
          </a:p>
          <a:p>
            <a:pPr marL="801688" indent="-801688" algn="just"/>
            <a:r>
              <a:rPr lang="en-US" sz="2000" dirty="0" smtClean="0"/>
              <a:t>2000 – RME Land Corp. entered into Settlement Agreement with Three Sisters, LLC (claiming to be a successor of Iowa Land &amp; Livestock) wherein each party was vested ½ mineral interest in Section 7</a:t>
            </a:r>
          </a:p>
          <a:p>
            <a:pPr algn="just"/>
            <a:r>
              <a:rPr lang="en-US" sz="2000" dirty="0" smtClean="0"/>
              <a:t>2002 – RME Land Corp. changed its name to Anadarko Land Corp.</a:t>
            </a:r>
          </a:p>
          <a:p>
            <a:pPr marL="801688" indent="-801688" algn="just"/>
            <a:r>
              <a:rPr lang="en-US" sz="2000" dirty="0" smtClean="0"/>
              <a:t>2010 – Family Tree Corp. acquired a portion of the minerals beneath Section 7 from successor of Iowa Land &amp; Livestock</a:t>
            </a:r>
          </a:p>
        </p:txBody>
      </p:sp>
      <p:pic>
        <p:nvPicPr>
          <p:cNvPr id="5" name="Picture 4" descr="P:\Akers &amp; Associates\Akers &amp; Thompson Logo for Office\For Office\A&amp;K-Logo-Blue4offic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779782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Laramie County District Court</a:t>
            </a:r>
            <a:endParaRPr lang="en-US" dirty="0"/>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sz="2000" dirty="0"/>
              <a:t>June 24, 2014 – Family </a:t>
            </a:r>
            <a:r>
              <a:rPr lang="en-US" sz="2000" dirty="0" smtClean="0"/>
              <a:t>Tree filed </a:t>
            </a:r>
            <a:r>
              <a:rPr lang="en-US" sz="2000" dirty="0"/>
              <a:t>quiet title </a:t>
            </a:r>
            <a:r>
              <a:rPr lang="en-US" sz="2000" dirty="0" smtClean="0"/>
              <a:t>action against Anadarko and Three Sisters</a:t>
            </a:r>
          </a:p>
          <a:p>
            <a:pPr lvl="2">
              <a:buFont typeface="Arial" panose="020B0604020202020204" pitchFamily="34" charset="0"/>
              <a:buChar char="•"/>
            </a:pPr>
            <a:r>
              <a:rPr lang="en-US" sz="2000" dirty="0" smtClean="0"/>
              <a:t>Argued Settlement Agreement was void and was a cloud on its mineral interest in Section 7</a:t>
            </a:r>
          </a:p>
          <a:p>
            <a:pPr>
              <a:buFont typeface="Arial" panose="020B0604020202020204" pitchFamily="34" charset="0"/>
              <a:buChar char="•"/>
            </a:pPr>
            <a:r>
              <a:rPr lang="en-US" sz="2000" dirty="0" smtClean="0"/>
              <a:t>Anadarko (and Three Sisters) countered 1911 tax assessment was unconstitutional and invalid</a:t>
            </a:r>
          </a:p>
          <a:p>
            <a:pPr>
              <a:buFont typeface="Arial" panose="020B0604020202020204" pitchFamily="34" charset="0"/>
              <a:buChar char="•"/>
            </a:pPr>
            <a:r>
              <a:rPr lang="en-US" sz="2000" dirty="0" smtClean="0"/>
              <a:t>Family Tree responded by arguing assessment was valid, and Anadarko was barred by the six-year statute of limitations</a:t>
            </a:r>
            <a:endParaRPr lang="en-US" sz="2000" dirty="0"/>
          </a:p>
          <a:p>
            <a:endParaRPr lang="en-US" dirty="0"/>
          </a:p>
        </p:txBody>
      </p:sp>
      <p:pic>
        <p:nvPicPr>
          <p:cNvPr id="5" name="Picture 4" descr="P:\Akers &amp; Associates\Akers &amp; Thompson Logo for Office\For Office\A&amp;K-Logo-Blue4offic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128486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Ruling of the district Court</a:t>
            </a:r>
            <a:endParaRPr lang="en-US" dirty="0"/>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Users\User6\AppData\Local\Microsoft\Windows\Temporary Internet Files\Content.IE5\WW8M8UVC\0511-0709-0620-2149_Judge_With_His_Gavel_clipart_image[1].jpg"/>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bwMode="auto">
          <a:xfrm>
            <a:off x="2906567" y="1100138"/>
            <a:ext cx="3353090" cy="35798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664085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Ruling of the district Court (CONTD.)</a:t>
            </a:r>
            <a:endParaRPr lang="en-US" dirty="0"/>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p:txBody>
          <a:bodyPr>
            <a:noAutofit/>
          </a:bodyPr>
          <a:lstStyle/>
          <a:p>
            <a:pPr>
              <a:buFont typeface="Arial" panose="020B0604020202020204" pitchFamily="34" charset="0"/>
              <a:buChar char="•"/>
            </a:pPr>
            <a:endParaRPr lang="en-US" sz="2400" dirty="0" smtClean="0"/>
          </a:p>
          <a:p>
            <a:pPr>
              <a:buFont typeface="Arial" panose="020B0604020202020204" pitchFamily="34" charset="0"/>
              <a:buChar char="•"/>
            </a:pPr>
            <a:r>
              <a:rPr lang="en-US" sz="2400" dirty="0" smtClean="0"/>
              <a:t>Quieted title in Family Tree</a:t>
            </a:r>
          </a:p>
          <a:p>
            <a:pPr>
              <a:buFont typeface="Arial" panose="020B0604020202020204" pitchFamily="34" charset="0"/>
              <a:buChar char="•"/>
            </a:pPr>
            <a:r>
              <a:rPr lang="en-US" sz="2400" dirty="0" smtClean="0"/>
              <a:t>Found tax assessment was valid</a:t>
            </a:r>
          </a:p>
          <a:p>
            <a:pPr>
              <a:buFont typeface="Arial" panose="020B0604020202020204" pitchFamily="34" charset="0"/>
              <a:buChar char="•"/>
            </a:pPr>
            <a:r>
              <a:rPr lang="en-US" sz="2400" dirty="0" smtClean="0"/>
              <a:t>UPRC forfeited its right to redeem or recover property</a:t>
            </a:r>
          </a:p>
          <a:p>
            <a:pPr>
              <a:buFont typeface="Arial" panose="020B0604020202020204" pitchFamily="34" charset="0"/>
              <a:buChar char="•"/>
            </a:pPr>
            <a:r>
              <a:rPr lang="en-US" sz="2400" dirty="0" smtClean="0"/>
              <a:t>Found Settlement Agreement a cloud on title</a:t>
            </a:r>
          </a:p>
          <a:p>
            <a:endParaRPr lang="en-US" sz="2400" dirty="0" smtClean="0"/>
          </a:p>
          <a:p>
            <a:r>
              <a:rPr lang="en-US" sz="2400" dirty="0" smtClean="0"/>
              <a:t>Anadarko and Three Sisters appealed</a:t>
            </a:r>
            <a:endParaRPr lang="en-US" sz="2400" dirty="0"/>
          </a:p>
        </p:txBody>
      </p:sp>
    </p:spTree>
    <p:extLst>
      <p:ext uri="{BB962C8B-B14F-4D97-AF65-F5344CB8AC3E}">
        <p14:creationId xmlns:p14="http://schemas.microsoft.com/office/powerpoint/2010/main" val="396684335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 on Appeal</a:t>
            </a:r>
            <a:endParaRPr lang="en-US" dirty="0"/>
          </a:p>
        </p:txBody>
      </p:sp>
      <p:sp>
        <p:nvSpPr>
          <p:cNvPr id="3" name="Content Placeholder 2"/>
          <p:cNvSpPr>
            <a:spLocks noGrp="1"/>
          </p:cNvSpPr>
          <p:nvPr>
            <p:ph idx="1"/>
          </p:nvPr>
        </p:nvSpPr>
        <p:spPr/>
        <p:txBody>
          <a:bodyPr>
            <a:normAutofit/>
          </a:bodyPr>
          <a:lstStyle/>
          <a:p>
            <a:endParaRPr lang="en-US" dirty="0" smtClean="0"/>
          </a:p>
          <a:p>
            <a:pPr algn="just"/>
            <a:r>
              <a:rPr lang="en-US" dirty="0" smtClean="0"/>
              <a:t>	</a:t>
            </a:r>
            <a:r>
              <a:rPr lang="en-US" sz="2000" dirty="0" smtClean="0"/>
              <a:t>The </a:t>
            </a:r>
            <a:r>
              <a:rPr lang="en-US" sz="2000" dirty="0"/>
              <a:t>sole question Anadarko has presented on appeal is whether Laramie County's 1912 tax sale of the Section 7 minerals and the resulting tax deed were void ab initio. The answer to this question is pivotal in resolving this title dispute because a void deed is a nullity, making it ineffective to transfer title and ineffective to set a statute of limitations running.</a:t>
            </a:r>
          </a:p>
          <a:p>
            <a:endParaRPr lang="en-US" dirty="0"/>
          </a:p>
          <a:p>
            <a:r>
              <a:rPr lang="en-US" i="1" dirty="0"/>
              <a:t>Anadarko Land Corp. v. Family Tree Corp.</a:t>
            </a:r>
            <a:r>
              <a:rPr lang="en-US" dirty="0"/>
              <a:t>, 2017 WY 24, 389 P.3d 1218 (2017)</a:t>
            </a:r>
          </a:p>
        </p:txBody>
      </p:sp>
      <p:pic>
        <p:nvPicPr>
          <p:cNvPr id="4" name="Picture 3" descr="P:\Akers &amp; Associates\Akers &amp; Thompson Logo for Office\For Office\A&amp;K-Logo-Blue4offic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06461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Roadmap of Presentation</a:t>
            </a:r>
            <a:endParaRPr lang="en-US" sz="3200" dirty="0"/>
          </a:p>
        </p:txBody>
      </p:sp>
      <p:sp>
        <p:nvSpPr>
          <p:cNvPr id="3" name="Content Placeholder 2"/>
          <p:cNvSpPr>
            <a:spLocks noGrp="1"/>
          </p:cNvSpPr>
          <p:nvPr>
            <p:ph idx="1"/>
          </p:nvPr>
        </p:nvSpPr>
        <p:spPr/>
        <p:txBody>
          <a:bodyPr>
            <a:normAutofit lnSpcReduction="10000"/>
          </a:bodyPr>
          <a:lstStyle/>
          <a:p>
            <a:pPr marL="341313" indent="-341313">
              <a:buFont typeface="+mj-lt"/>
              <a:buAutoNum type="romanUcPeriod"/>
            </a:pPr>
            <a:r>
              <a:rPr lang="en-US" sz="2800" dirty="0"/>
              <a:t>Wyoming case law </a:t>
            </a:r>
            <a:r>
              <a:rPr lang="en-US" sz="2800" dirty="0" smtClean="0"/>
              <a:t>&amp; mechanics of tax sale/tax deeds</a:t>
            </a:r>
          </a:p>
          <a:p>
            <a:pPr marL="341313" indent="-341313">
              <a:buFont typeface="+mj-lt"/>
              <a:buAutoNum type="romanUcPeriod"/>
            </a:pPr>
            <a:r>
              <a:rPr lang="en-US" sz="2800" dirty="0" smtClean="0"/>
              <a:t>Facts of Family Tree</a:t>
            </a:r>
          </a:p>
          <a:p>
            <a:pPr marL="341313" indent="-341313">
              <a:buFont typeface="+mj-lt"/>
              <a:buAutoNum type="romanUcPeriod"/>
            </a:pPr>
            <a:r>
              <a:rPr lang="en-US" sz="2800" dirty="0" smtClean="0"/>
              <a:t>District court’s holding</a:t>
            </a:r>
          </a:p>
          <a:p>
            <a:pPr marL="341313" indent="-341313">
              <a:buFont typeface="+mj-lt"/>
              <a:buAutoNum type="romanUcPeriod"/>
            </a:pPr>
            <a:r>
              <a:rPr lang="en-US" sz="2800" dirty="0" smtClean="0"/>
              <a:t>Arguments of the litigants</a:t>
            </a:r>
          </a:p>
          <a:p>
            <a:pPr marL="341313" indent="-341313">
              <a:buFont typeface="+mj-lt"/>
              <a:buAutoNum type="romanUcPeriod"/>
            </a:pPr>
            <a:r>
              <a:rPr lang="en-US" sz="2800" dirty="0" smtClean="0"/>
              <a:t>Discussion of case/Holding</a:t>
            </a:r>
          </a:p>
          <a:p>
            <a:pPr marL="341313" indent="-341313">
              <a:buFont typeface="+mj-lt"/>
              <a:buAutoNum type="romanUcPeriod"/>
            </a:pPr>
            <a:r>
              <a:rPr lang="en-US" sz="2800" dirty="0" smtClean="0"/>
              <a:t>Potential practice points</a:t>
            </a:r>
            <a:endParaRPr lang="en-US" sz="2800" dirty="0"/>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3844227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Arguments on Appeal</a:t>
            </a:r>
            <a:endParaRPr lang="en-US" dirty="0"/>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p:txBody>
          <a:bodyPr/>
          <a:lstStyle/>
          <a:p>
            <a:endParaRPr lang="en-US" dirty="0"/>
          </a:p>
        </p:txBody>
      </p:sp>
      <p:pic>
        <p:nvPicPr>
          <p:cNvPr id="1026" name="Picture 2" descr="http://s2.n4g.com/blog/523376_0_org.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05232" y="1524000"/>
            <a:ext cx="5857568" cy="29478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4897107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Anadarko’s </a:t>
            </a:r>
            <a:r>
              <a:rPr lang="en-US" dirty="0" err="1" smtClean="0"/>
              <a:t>ArgumentS</a:t>
            </a:r>
            <a:r>
              <a:rPr lang="en-US" dirty="0" smtClean="0"/>
              <a:t> on Appeal</a:t>
            </a:r>
            <a:endParaRPr lang="en-US" dirty="0"/>
          </a:p>
        </p:txBody>
      </p:sp>
      <p:sp>
        <p:nvSpPr>
          <p:cNvPr id="3" name="Content Placeholder 2"/>
          <p:cNvSpPr>
            <a:spLocks noGrp="1"/>
          </p:cNvSpPr>
          <p:nvPr>
            <p:ph idx="1"/>
          </p:nvPr>
        </p:nvSpPr>
        <p:spPr/>
        <p:txBody>
          <a:bodyPr>
            <a:normAutofit/>
          </a:bodyPr>
          <a:lstStyle/>
          <a:p>
            <a:pPr>
              <a:buAutoNum type="arabicPeriod"/>
            </a:pPr>
            <a:endParaRPr lang="en-US" sz="2000" dirty="0" smtClean="0"/>
          </a:p>
          <a:p>
            <a:pPr algn="just">
              <a:buAutoNum type="arabicPeriod"/>
            </a:pPr>
            <a:r>
              <a:rPr lang="en-US" sz="2400" dirty="0" smtClean="0"/>
              <a:t>Wyoming Constitution and applicable statutes failed to allow taxation of unproduced minerals</a:t>
            </a:r>
          </a:p>
          <a:p>
            <a:pPr algn="just">
              <a:buAutoNum type="arabicPeriod"/>
            </a:pPr>
            <a:r>
              <a:rPr lang="en-US" sz="2400" dirty="0" smtClean="0"/>
              <a:t>Wyoming case law recognized illegality</a:t>
            </a:r>
          </a:p>
          <a:p>
            <a:pPr algn="just">
              <a:buAutoNum type="arabicPeriod"/>
            </a:pPr>
            <a:r>
              <a:rPr lang="en-US" sz="2400" dirty="0" smtClean="0"/>
              <a:t>Neither statute of limitations, nor after-acquired property saves Family Tree’s claim</a:t>
            </a:r>
          </a:p>
          <a:p>
            <a:pPr>
              <a:buAutoNum type="arabicPeriod"/>
            </a:pPr>
            <a:endParaRPr lang="en-US" dirty="0" smtClean="0"/>
          </a:p>
        </p:txBody>
      </p:sp>
      <p:pic>
        <p:nvPicPr>
          <p:cNvPr id="4" name="Picture 3" descr="P:\Akers &amp; Associates\Akers &amp; Thompson Logo for Office\For Office\A&amp;K-Logo-Blue4offic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1393686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Assessment not allowed by statute </a:t>
            </a:r>
            <a:r>
              <a:rPr lang="en-US" dirty="0" smtClean="0"/>
              <a:t>or </a:t>
            </a:r>
            <a:r>
              <a:rPr lang="en-US" dirty="0"/>
              <a:t>state’s constitution</a:t>
            </a:r>
          </a:p>
        </p:txBody>
      </p:sp>
      <p:sp>
        <p:nvSpPr>
          <p:cNvPr id="3" name="Content Placeholder 2"/>
          <p:cNvSpPr>
            <a:spLocks noGrp="1"/>
          </p:cNvSpPr>
          <p:nvPr>
            <p:ph idx="1"/>
          </p:nvPr>
        </p:nvSpPr>
        <p:spPr/>
        <p:txBody>
          <a:bodyPr>
            <a:normAutofit lnSpcReduction="10000"/>
          </a:bodyPr>
          <a:lstStyle/>
          <a:p>
            <a:pPr>
              <a:buAutoNum type="arabicPeriod"/>
            </a:pPr>
            <a:endParaRPr lang="en-US" dirty="0" smtClean="0"/>
          </a:p>
          <a:p>
            <a:r>
              <a:rPr lang="en-US" dirty="0"/>
              <a:t>	</a:t>
            </a:r>
            <a:r>
              <a:rPr lang="en-US" sz="2000" dirty="0" smtClean="0"/>
              <a:t>Wyo</a:t>
            </a:r>
            <a:r>
              <a:rPr lang="en-US" sz="2000" dirty="0"/>
              <a:t>. Const. Article </a:t>
            </a:r>
            <a:r>
              <a:rPr lang="en-US" sz="2000" dirty="0" smtClean="0"/>
              <a:t>15, § 3 (1910): Taxation and Revenue – Mines – Taxation of</a:t>
            </a:r>
          </a:p>
          <a:p>
            <a:pPr algn="just"/>
            <a:r>
              <a:rPr lang="en-US" sz="2000" dirty="0" smtClean="0"/>
              <a:t>	</a:t>
            </a:r>
            <a:r>
              <a:rPr lang="en-US" sz="2000" b="0" dirty="0" smtClean="0"/>
              <a:t>All </a:t>
            </a:r>
            <a:r>
              <a:rPr lang="en-US" sz="2000" b="0" dirty="0"/>
              <a:t>mines and mining claims from which gold, silver and other precious metals, soda, saline, coal, mineral oil or other valuable deposit, </a:t>
            </a:r>
            <a:r>
              <a:rPr lang="en-US" sz="2000" u="sng" dirty="0"/>
              <a:t>is or may be produced shall be taxed </a:t>
            </a:r>
            <a:r>
              <a:rPr lang="en-US" sz="2000" b="0" dirty="0"/>
              <a:t>in addition to the surface improvements, and in lieu of taxes on the lands, on the gross product thereof, as may be prescribed by law; provided, that the product of all mines shall be taxed in proportion to the value thereof. </a:t>
            </a:r>
            <a:endParaRPr lang="en-US" sz="2000" b="0" dirty="0" smtClean="0"/>
          </a:p>
          <a:p>
            <a:r>
              <a:rPr lang="en-US" dirty="0"/>
              <a:t>	</a:t>
            </a:r>
          </a:p>
        </p:txBody>
      </p:sp>
      <p:pic>
        <p:nvPicPr>
          <p:cNvPr id="4" name="Picture 3" descr="P:\Akers &amp; Associates\Akers &amp; Thompson Logo for Office\For Office\A&amp;K-Logo-Blue4offic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2705937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Assessment not allowed by statute </a:t>
            </a:r>
            <a:r>
              <a:rPr lang="en-US" dirty="0" smtClean="0"/>
              <a:t>or </a:t>
            </a:r>
            <a:r>
              <a:rPr lang="en-US" dirty="0"/>
              <a:t>state’s constitution</a:t>
            </a:r>
          </a:p>
        </p:txBody>
      </p:sp>
      <p:sp>
        <p:nvSpPr>
          <p:cNvPr id="3" name="Content Placeholder 2"/>
          <p:cNvSpPr>
            <a:spLocks noGrp="1"/>
          </p:cNvSpPr>
          <p:nvPr>
            <p:ph idx="1"/>
          </p:nvPr>
        </p:nvSpPr>
        <p:spPr/>
        <p:txBody>
          <a:bodyPr>
            <a:normAutofit/>
          </a:bodyPr>
          <a:lstStyle/>
          <a:p>
            <a:r>
              <a:rPr lang="en-US" dirty="0" smtClean="0"/>
              <a:t>	</a:t>
            </a:r>
            <a:r>
              <a:rPr lang="en-US" sz="1800" dirty="0" smtClean="0"/>
              <a:t>Chapter </a:t>
            </a:r>
            <a:r>
              <a:rPr lang="en-US" sz="1800" dirty="0"/>
              <a:t>164. Mines-Taxation, §</a:t>
            </a:r>
            <a:r>
              <a:rPr lang="en-US" sz="1800" dirty="0" smtClean="0"/>
              <a:t>2449 (1910 Wyo. Compiled Stat.) </a:t>
            </a:r>
          </a:p>
          <a:p>
            <a:pPr algn="just"/>
            <a:r>
              <a:rPr lang="en-US" sz="1800" dirty="0"/>
              <a:t>	</a:t>
            </a:r>
            <a:r>
              <a:rPr lang="en-US" sz="1800" dirty="0" smtClean="0"/>
              <a:t>Return </a:t>
            </a:r>
            <a:r>
              <a:rPr lang="en-US" sz="1800" dirty="0"/>
              <a:t>for assessment. </a:t>
            </a:r>
            <a:r>
              <a:rPr lang="en-US" sz="1800" b="0" dirty="0"/>
              <a:t>In proportion to the value thereof the gross product of all mines and mining claims from which gold, silver and other precious metals, soda, saline, </a:t>
            </a:r>
            <a:r>
              <a:rPr lang="en-US" sz="1800" u="sng" dirty="0"/>
              <a:t>coal, mineral oil, or other valuable deposit </a:t>
            </a:r>
            <a:r>
              <a:rPr lang="en-US" sz="1800" b="0" dirty="0"/>
              <a:t>is, or may hereafter be produced, while the same are being worked or operated, </a:t>
            </a:r>
            <a:r>
              <a:rPr lang="en-US" sz="1800" u="sng" dirty="0"/>
              <a:t>but not while the same are simply in course of development</a:t>
            </a:r>
            <a:r>
              <a:rPr lang="en-US" sz="1800" b="0" dirty="0"/>
              <a:t>, shall be returned by the owner, owners, lessee or operator thereof for assessment for taxation, assessed for taxation and taxed in the manner provided for in this chapter, and such tax shall be in addition to any tax which may be assessed upon the surface improvements of such mines or mining claims, and </a:t>
            </a:r>
            <a:r>
              <a:rPr lang="en-US" sz="1800" u="sng" dirty="0"/>
              <a:t>in lieu of taxes upon the land of such claims while the same are being worked or operated</a:t>
            </a:r>
            <a:r>
              <a:rPr lang="en-US" sz="1800" b="0" dirty="0" smtClean="0"/>
              <a:t>.</a:t>
            </a:r>
            <a:r>
              <a:rPr lang="en-US" b="0" dirty="0"/>
              <a:t>	</a:t>
            </a:r>
          </a:p>
        </p:txBody>
      </p:sp>
      <p:pic>
        <p:nvPicPr>
          <p:cNvPr id="4" name="Picture 3" descr="P:\Akers &amp; Associates\Akers &amp; Thompson Logo for Office\For Office\A&amp;K-Logo-Blue4offic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8433781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381000"/>
            <a:ext cx="6629400" cy="548640"/>
          </a:xfrm>
        </p:spPr>
        <p:txBody>
          <a:bodyPr/>
          <a:lstStyle/>
          <a:p>
            <a:r>
              <a:rPr lang="en-US" sz="2400" dirty="0" smtClean="0"/>
              <a:t>MILLIRON: illegality </a:t>
            </a:r>
            <a:r>
              <a:rPr lang="en-US" sz="2400" dirty="0"/>
              <a:t>of taxation of </a:t>
            </a:r>
            <a:r>
              <a:rPr lang="en-US" sz="2400" dirty="0" smtClean="0"/>
              <a:t>In-Place minerals In Wyoming</a:t>
            </a:r>
            <a:endParaRPr lang="en-US" sz="2400" dirty="0"/>
          </a:p>
        </p:txBody>
      </p:sp>
      <p:sp>
        <p:nvSpPr>
          <p:cNvPr id="3" name="Content Placeholder 2"/>
          <p:cNvSpPr>
            <a:spLocks noGrp="1"/>
          </p:cNvSpPr>
          <p:nvPr>
            <p:ph idx="1"/>
          </p:nvPr>
        </p:nvSpPr>
        <p:spPr>
          <a:xfrm>
            <a:off x="822960" y="1100628"/>
            <a:ext cx="7520940" cy="3699972"/>
          </a:xfrm>
        </p:spPr>
        <p:txBody>
          <a:bodyPr>
            <a:normAutofit/>
          </a:bodyPr>
          <a:lstStyle/>
          <a:p>
            <a:pPr algn="just"/>
            <a:endParaRPr lang="en-US" sz="2000" i="1" dirty="0" smtClean="0"/>
          </a:p>
          <a:p>
            <a:pPr algn="just"/>
            <a:r>
              <a:rPr lang="en-US" sz="2400" i="1" dirty="0" smtClean="0"/>
              <a:t>	</a:t>
            </a:r>
            <a:r>
              <a:rPr lang="en-US" sz="2400" b="0" i="1" dirty="0" smtClean="0"/>
              <a:t>It </a:t>
            </a:r>
            <a:r>
              <a:rPr lang="en-US" sz="2400" b="0" i="1" dirty="0"/>
              <a:t>should be kept in mind that under the provisions of § 32-1001, Wyoming Complied Statutes, 1945, the mineral interest on or under the lands is </a:t>
            </a:r>
            <a:r>
              <a:rPr lang="en-US" sz="2400" i="1" u="sng" dirty="0"/>
              <a:t>only made subject to assessment when and as such minerals are produced</a:t>
            </a:r>
            <a:r>
              <a:rPr lang="en-US" sz="2400" b="0" i="1" dirty="0"/>
              <a:t>. Hence, any such property in minerals is not made subject to assessment for taxation, </a:t>
            </a:r>
            <a:r>
              <a:rPr lang="en-US" sz="2400" i="1" u="sng" dirty="0"/>
              <a:t>until their actual production</a:t>
            </a:r>
            <a:r>
              <a:rPr lang="en-US" sz="2400" b="0" i="1" dirty="0"/>
              <a:t>. </a:t>
            </a:r>
            <a:endParaRPr lang="en-US" sz="2400" i="1" dirty="0" smtClean="0"/>
          </a:p>
          <a:p>
            <a:r>
              <a:rPr lang="en-US" i="1" dirty="0" smtClean="0"/>
              <a:t>Milliron </a:t>
            </a:r>
            <a:r>
              <a:rPr lang="en-US" i="1" dirty="0"/>
              <a:t>Oil Company v. Connaghan</a:t>
            </a:r>
            <a:r>
              <a:rPr lang="en-US" dirty="0"/>
              <a:t>, 302 P.2d 256 (Wyo. </a:t>
            </a:r>
            <a:r>
              <a:rPr lang="en-US" dirty="0" smtClean="0"/>
              <a:t>1956).</a:t>
            </a:r>
          </a:p>
          <a:p>
            <a:endParaRPr lang="en-US" dirty="0"/>
          </a:p>
        </p:txBody>
      </p:sp>
      <p:pic>
        <p:nvPicPr>
          <p:cNvPr id="4" name="Picture 3" descr="P:\Akers &amp; Associates\Akers &amp; Thompson Logo for Office\For Office\A&amp;K-Logo-Blue4offic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737287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381000"/>
            <a:ext cx="6629400" cy="548640"/>
          </a:xfrm>
        </p:spPr>
        <p:txBody>
          <a:bodyPr/>
          <a:lstStyle/>
          <a:p>
            <a:r>
              <a:rPr lang="en-US" sz="2400" dirty="0" smtClean="0"/>
              <a:t>MILLIRON: illegality </a:t>
            </a:r>
            <a:r>
              <a:rPr lang="en-US" sz="2400" dirty="0"/>
              <a:t>of taxation of </a:t>
            </a:r>
            <a:r>
              <a:rPr lang="en-US" sz="2400" dirty="0" smtClean="0"/>
              <a:t>In-Place minerals In Wyoming</a:t>
            </a:r>
            <a:endParaRPr lang="en-US" sz="2400" dirty="0"/>
          </a:p>
        </p:txBody>
      </p:sp>
      <p:sp>
        <p:nvSpPr>
          <p:cNvPr id="3" name="Content Placeholder 2"/>
          <p:cNvSpPr>
            <a:spLocks noGrp="1"/>
          </p:cNvSpPr>
          <p:nvPr>
            <p:ph idx="1"/>
          </p:nvPr>
        </p:nvSpPr>
        <p:spPr>
          <a:xfrm>
            <a:off x="822960" y="1100628"/>
            <a:ext cx="7520940" cy="3699972"/>
          </a:xfrm>
        </p:spPr>
        <p:txBody>
          <a:bodyPr>
            <a:normAutofit/>
          </a:bodyPr>
          <a:lstStyle/>
          <a:p>
            <a:pPr algn="just"/>
            <a:r>
              <a:rPr lang="en-US" i="1" dirty="0" smtClean="0"/>
              <a:t>	</a:t>
            </a:r>
            <a:r>
              <a:rPr lang="en-US" sz="2000" b="0" i="1" dirty="0" smtClean="0"/>
              <a:t>This </a:t>
            </a:r>
            <a:r>
              <a:rPr lang="en-US" sz="2000" b="0" i="1" dirty="0"/>
              <a:t>is made even more clear by § 32-1003, W.C.S. 1945, which concerns the valuation of that class of property. That section provides that the valuation of the minerals </a:t>
            </a:r>
            <a:r>
              <a:rPr lang="en-US" sz="2000" i="1" u="sng" dirty="0"/>
              <a:t>are to be made only when they are actually produced</a:t>
            </a:r>
            <a:r>
              <a:rPr lang="en-US" sz="2000" b="0" i="1" dirty="0"/>
              <a:t>. This being the case it is clear that in the circumstances of this case where the mineral estate has been severed from the surface estate, the mineral estate has not as yet become subject to any assessment for taxation. In the absence of any such assessment, there could have been no delinquency and, consequently, </a:t>
            </a:r>
            <a:r>
              <a:rPr lang="en-US" sz="2000" i="1" u="sng" dirty="0"/>
              <a:t>no valid sale for unpaid taxes against the property</a:t>
            </a:r>
            <a:r>
              <a:rPr lang="en-US" sz="2000" b="0" i="1" dirty="0"/>
              <a:t>.  </a:t>
            </a:r>
            <a:endParaRPr lang="en-US" i="1" dirty="0" smtClean="0"/>
          </a:p>
          <a:p>
            <a:r>
              <a:rPr lang="en-US" i="1" dirty="0" smtClean="0"/>
              <a:t>Milliron </a:t>
            </a:r>
            <a:r>
              <a:rPr lang="en-US" i="1" dirty="0"/>
              <a:t>Oil Company v. Connaghan</a:t>
            </a:r>
            <a:r>
              <a:rPr lang="en-US" dirty="0"/>
              <a:t>, 302 P.2d 256 (Wyo. </a:t>
            </a:r>
            <a:r>
              <a:rPr lang="en-US" dirty="0" smtClean="0"/>
              <a:t>1956).</a:t>
            </a:r>
          </a:p>
          <a:p>
            <a:endParaRPr lang="en-US" dirty="0"/>
          </a:p>
        </p:txBody>
      </p:sp>
      <p:pic>
        <p:nvPicPr>
          <p:cNvPr id="4" name="Picture 3" descr="P:\Akers &amp; Associates\Akers &amp; Thompson Logo for Office\For Office\A&amp;K-Logo-Blue4offic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870696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81000"/>
            <a:ext cx="6934200" cy="548640"/>
          </a:xfrm>
        </p:spPr>
        <p:txBody>
          <a:bodyPr/>
          <a:lstStyle/>
          <a:p>
            <a:r>
              <a:rPr lang="en-US" sz="2400" dirty="0" smtClean="0"/>
              <a:t>Anadarko’s Argument: Milliron Case</a:t>
            </a:r>
            <a:endParaRPr lang="en-US" sz="2400" dirty="0"/>
          </a:p>
        </p:txBody>
      </p:sp>
      <p:sp>
        <p:nvSpPr>
          <p:cNvPr id="3" name="Content Placeholder 2"/>
          <p:cNvSpPr>
            <a:spLocks noGrp="1"/>
          </p:cNvSpPr>
          <p:nvPr>
            <p:ph idx="1"/>
          </p:nvPr>
        </p:nvSpPr>
        <p:spPr>
          <a:xfrm>
            <a:off x="822960" y="1100628"/>
            <a:ext cx="7520940" cy="3699972"/>
          </a:xfrm>
        </p:spPr>
        <p:txBody>
          <a:bodyPr>
            <a:normAutofit/>
          </a:bodyPr>
          <a:lstStyle/>
          <a:p>
            <a:pPr marL="1258888" indent="-1258888" algn="just"/>
            <a:r>
              <a:rPr lang="en-US" sz="2000" dirty="0" smtClean="0"/>
              <a:t>Oct. 1913 - Hillberry </a:t>
            </a:r>
            <a:r>
              <a:rPr lang="en-US" sz="2000" dirty="0"/>
              <a:t>contracted to purchase the subject lands from </a:t>
            </a:r>
            <a:r>
              <a:rPr lang="en-US" sz="2000" dirty="0" smtClean="0"/>
              <a:t>Merrill, Merrill </a:t>
            </a:r>
            <a:r>
              <a:rPr lang="en-US" sz="2000" dirty="0"/>
              <a:t>turned over possession of the subject lands to Hillberry, but did not execute a </a:t>
            </a:r>
            <a:r>
              <a:rPr lang="en-US" sz="2000" dirty="0" smtClean="0"/>
              <a:t>deed. </a:t>
            </a:r>
          </a:p>
          <a:p>
            <a:pPr algn="just">
              <a:buFont typeface="Arial" panose="020B0604020202020204" pitchFamily="34" charset="0"/>
              <a:buChar char="•"/>
            </a:pPr>
            <a:r>
              <a:rPr lang="en-US" sz="2000" dirty="0" smtClean="0"/>
              <a:t>Apparently</a:t>
            </a:r>
            <a:r>
              <a:rPr lang="en-US" sz="2000" dirty="0"/>
              <a:t>, Hillberry assumed he was purchasing the </a:t>
            </a:r>
            <a:r>
              <a:rPr lang="en-US" sz="2000" dirty="0" smtClean="0"/>
              <a:t>minerals </a:t>
            </a:r>
            <a:r>
              <a:rPr lang="en-US" sz="2000" dirty="0"/>
              <a:t>along with the surface. Nevertheless, Hillberry did </a:t>
            </a:r>
            <a:r>
              <a:rPr lang="en-US" sz="2000" dirty="0" smtClean="0"/>
              <a:t>not </a:t>
            </a:r>
            <a:r>
              <a:rPr lang="en-US" sz="2000" dirty="0"/>
              <a:t>pay for the property until 1916 or 1917.</a:t>
            </a:r>
          </a:p>
          <a:p>
            <a:pPr marL="1431925" indent="-1431925"/>
            <a:r>
              <a:rPr lang="en-US" sz="2000" dirty="0" smtClean="0"/>
              <a:t>Dec. 1913 – Merrill </a:t>
            </a:r>
            <a:r>
              <a:rPr lang="en-US" sz="2000" dirty="0"/>
              <a:t>executed a warranty deed in favor of The Mill Iron Cattle Company </a:t>
            </a:r>
            <a:endParaRPr lang="en-US" sz="2000" dirty="0" smtClean="0"/>
          </a:p>
          <a:p>
            <a:pPr marL="1371600" indent="-1371600"/>
            <a:r>
              <a:rPr lang="en-US" sz="2000" dirty="0" smtClean="0"/>
              <a:t>Sep. 1916 – Mill </a:t>
            </a:r>
            <a:r>
              <a:rPr lang="en-US" sz="2000" dirty="0"/>
              <a:t>Iron Cattle Company </a:t>
            </a:r>
            <a:r>
              <a:rPr lang="en-US" sz="2000" dirty="0" smtClean="0"/>
              <a:t>conveyed </a:t>
            </a:r>
            <a:r>
              <a:rPr lang="en-US" sz="2000" dirty="0"/>
              <a:t>mineral interest </a:t>
            </a:r>
            <a:r>
              <a:rPr lang="en-US" sz="2000" dirty="0" smtClean="0"/>
              <a:t>to </a:t>
            </a:r>
            <a:r>
              <a:rPr lang="en-US" sz="2000" dirty="0"/>
              <a:t>Mill Iron Oil </a:t>
            </a:r>
            <a:r>
              <a:rPr lang="en-US" sz="2000" dirty="0" smtClean="0"/>
              <a:t>Company.</a:t>
            </a:r>
          </a:p>
          <a:p>
            <a:endParaRPr lang="en-US" dirty="0"/>
          </a:p>
        </p:txBody>
      </p:sp>
      <p:pic>
        <p:nvPicPr>
          <p:cNvPr id="4" name="Picture 3" descr="P:\Akers &amp; Associates\Akers &amp; Thompson Logo for Office\For Office\A&amp;K-Logo-Blue4offic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1278255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81000"/>
            <a:ext cx="6934200" cy="548640"/>
          </a:xfrm>
        </p:spPr>
        <p:txBody>
          <a:bodyPr/>
          <a:lstStyle/>
          <a:p>
            <a:r>
              <a:rPr lang="en-US" sz="2400" dirty="0" smtClean="0"/>
              <a:t>Anadarko’s Argument: Milliron Case</a:t>
            </a:r>
            <a:endParaRPr lang="en-US" sz="2400" dirty="0"/>
          </a:p>
        </p:txBody>
      </p:sp>
      <p:sp>
        <p:nvSpPr>
          <p:cNvPr id="3" name="Content Placeholder 2"/>
          <p:cNvSpPr>
            <a:spLocks noGrp="1"/>
          </p:cNvSpPr>
          <p:nvPr>
            <p:ph idx="1"/>
          </p:nvPr>
        </p:nvSpPr>
        <p:spPr>
          <a:xfrm>
            <a:off x="822960" y="1100628"/>
            <a:ext cx="7520940" cy="3699972"/>
          </a:xfrm>
        </p:spPr>
        <p:txBody>
          <a:bodyPr>
            <a:normAutofit/>
          </a:bodyPr>
          <a:lstStyle/>
          <a:p>
            <a:pPr marL="1431925" indent="-1431925"/>
            <a:r>
              <a:rPr lang="en-US" sz="2000" dirty="0" smtClean="0"/>
              <a:t>Dec. 1916 – Mill </a:t>
            </a:r>
            <a:r>
              <a:rPr lang="en-US" sz="2000" dirty="0"/>
              <a:t>Iron Cattle Company re-conveyed the surface </a:t>
            </a:r>
            <a:r>
              <a:rPr lang="en-US" sz="2000" dirty="0" smtClean="0"/>
              <a:t>back </a:t>
            </a:r>
            <a:r>
              <a:rPr lang="en-US" sz="2000" dirty="0"/>
              <a:t>to Merrill. </a:t>
            </a:r>
          </a:p>
          <a:p>
            <a:pPr marL="1431925" indent="-1431925"/>
            <a:r>
              <a:rPr lang="en-US" sz="2000" dirty="0" smtClean="0"/>
              <a:t>Dec. 1916 – Merrill conveyed </a:t>
            </a:r>
            <a:r>
              <a:rPr lang="en-US" sz="2000" dirty="0"/>
              <a:t>all of his interest in the subject lands to </a:t>
            </a:r>
            <a:r>
              <a:rPr lang="en-US" sz="2000" dirty="0" smtClean="0"/>
              <a:t>Hillberry</a:t>
            </a:r>
          </a:p>
          <a:p>
            <a:pPr marL="914400" indent="-914400"/>
            <a:r>
              <a:rPr lang="en-US" sz="2000" dirty="0" smtClean="0"/>
              <a:t>1932 – Hot </a:t>
            </a:r>
            <a:r>
              <a:rPr lang="en-US" sz="2000" dirty="0"/>
              <a:t>Springs County, pursuant to unpaid taxes assessed in 1931, acquired the interest formerly owned by </a:t>
            </a:r>
            <a:r>
              <a:rPr lang="en-US" sz="2000" dirty="0" smtClean="0"/>
              <a:t>Hillberry</a:t>
            </a:r>
          </a:p>
          <a:p>
            <a:pPr marL="914400" indent="-914400"/>
            <a:r>
              <a:rPr lang="en-US" sz="2000" dirty="0" smtClean="0"/>
              <a:t>1936 – Hot </a:t>
            </a:r>
            <a:r>
              <a:rPr lang="en-US" sz="2000" dirty="0"/>
              <a:t>Springs </a:t>
            </a:r>
            <a:r>
              <a:rPr lang="en-US" sz="2000" dirty="0" smtClean="0"/>
              <a:t>County later </a:t>
            </a:r>
            <a:r>
              <a:rPr lang="en-US" sz="2000" dirty="0"/>
              <a:t>sold the same interest to Washakie Livestock Company </a:t>
            </a:r>
            <a:endParaRPr lang="en-US" sz="2000" dirty="0" smtClean="0"/>
          </a:p>
          <a:p>
            <a:pPr marL="914400" indent="-914400"/>
            <a:r>
              <a:rPr lang="en-US" sz="2000" dirty="0" smtClean="0"/>
              <a:t>1938 – Hillberry </a:t>
            </a:r>
            <a:r>
              <a:rPr lang="en-US" sz="2000" dirty="0"/>
              <a:t>re-obtained </a:t>
            </a:r>
            <a:r>
              <a:rPr lang="en-US" sz="2000" dirty="0" smtClean="0"/>
              <a:t>property </a:t>
            </a:r>
            <a:r>
              <a:rPr lang="en-US" sz="2000" dirty="0"/>
              <a:t>from Washakie Livestock </a:t>
            </a:r>
            <a:r>
              <a:rPr lang="en-US" sz="2000" dirty="0" smtClean="0"/>
              <a:t>Co.</a:t>
            </a:r>
            <a:endParaRPr lang="en-US" sz="2000" dirty="0"/>
          </a:p>
          <a:p>
            <a:endParaRPr lang="en-US" dirty="0"/>
          </a:p>
        </p:txBody>
      </p:sp>
      <p:pic>
        <p:nvPicPr>
          <p:cNvPr id="4" name="Picture 3" descr="P:\Akers &amp; Associates\Akers &amp; Thompson Logo for Office\For Office\A&amp;K-Logo-Blue4offic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0182862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Anadarko</a:t>
            </a:r>
            <a:r>
              <a:rPr lang="en-US" dirty="0"/>
              <a:t>: Neither Statute of </a:t>
            </a:r>
            <a:r>
              <a:rPr lang="en-US" dirty="0" smtClean="0"/>
              <a:t>Limitations, </a:t>
            </a:r>
            <a:r>
              <a:rPr lang="en-US" dirty="0"/>
              <a:t>nor Adverse Possession apply</a:t>
            </a:r>
            <a:br>
              <a:rPr lang="en-US" dirty="0"/>
            </a:br>
            <a:endParaRPr lang="en-US" dirty="0"/>
          </a:p>
        </p:txBody>
      </p:sp>
      <p:sp>
        <p:nvSpPr>
          <p:cNvPr id="3" name="Content Placeholder 2"/>
          <p:cNvSpPr>
            <a:spLocks noGrp="1"/>
          </p:cNvSpPr>
          <p:nvPr>
            <p:ph idx="1"/>
          </p:nvPr>
        </p:nvSpPr>
        <p:spPr/>
        <p:txBody>
          <a:bodyPr/>
          <a:lstStyle/>
          <a:p>
            <a:endParaRPr lang="en-US" dirty="0" smtClean="0"/>
          </a:p>
          <a:p>
            <a:pPr marL="571500" indent="-571500" algn="just">
              <a:buFont typeface="+mj-lt"/>
              <a:buAutoNum type="romanLcPeriod"/>
              <a:tabLst>
                <a:tab pos="344488" algn="l"/>
              </a:tabLst>
            </a:pPr>
            <a:r>
              <a:rPr lang="en-US" sz="2800" dirty="0"/>
              <a:t>Void on face/Void </a:t>
            </a:r>
          </a:p>
          <a:p>
            <a:pPr marL="859536" lvl="3" indent="-571500" algn="just">
              <a:tabLst>
                <a:tab pos="344488" algn="l"/>
              </a:tabLst>
            </a:pPr>
            <a:r>
              <a:rPr lang="en-US" sz="2800" dirty="0"/>
              <a:t>Never a conveyance of property, statute of limitations never run</a:t>
            </a:r>
          </a:p>
          <a:p>
            <a:pPr marL="571500" indent="-571500" algn="just">
              <a:buAutoNum type="romanLcPeriod"/>
              <a:tabLst>
                <a:tab pos="344488" algn="l"/>
              </a:tabLst>
            </a:pPr>
            <a:r>
              <a:rPr lang="en-US" sz="2800" dirty="0"/>
              <a:t>Fair on face/Voidable </a:t>
            </a:r>
          </a:p>
          <a:p>
            <a:pPr marL="859536" lvl="3" indent="-571500" algn="just">
              <a:tabLst>
                <a:tab pos="344488" algn="l"/>
              </a:tabLst>
            </a:pPr>
            <a:r>
              <a:rPr lang="en-US" sz="2800" dirty="0"/>
              <a:t>Statute of limitations run, but illegality must be challenged timely</a:t>
            </a:r>
          </a:p>
          <a:p>
            <a:pPr algn="just"/>
            <a:endParaRPr lang="en-US" dirty="0" smtClean="0"/>
          </a:p>
          <a:p>
            <a:endParaRPr lang="en-US" dirty="0" smtClean="0"/>
          </a:p>
        </p:txBody>
      </p:sp>
      <p:pic>
        <p:nvPicPr>
          <p:cNvPr id="4" name="Picture 3" descr="P:\Akers &amp; Associates\Akers &amp; Thompson Logo for Office\For Office\A&amp;K-Logo-Blue4offic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7460974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Family Tree’s </a:t>
            </a:r>
            <a:r>
              <a:rPr lang="en-US" dirty="0" err="1" smtClean="0"/>
              <a:t>ArgumentS</a:t>
            </a:r>
            <a:r>
              <a:rPr lang="en-US" dirty="0" smtClean="0"/>
              <a:t> on Appeal</a:t>
            </a:r>
            <a:endParaRPr lang="en-US" dirty="0"/>
          </a:p>
        </p:txBody>
      </p:sp>
      <p:sp>
        <p:nvSpPr>
          <p:cNvPr id="3" name="Content Placeholder 2"/>
          <p:cNvSpPr>
            <a:spLocks noGrp="1"/>
          </p:cNvSpPr>
          <p:nvPr>
            <p:ph idx="1"/>
          </p:nvPr>
        </p:nvSpPr>
        <p:spPr/>
        <p:txBody>
          <a:bodyPr>
            <a:normAutofit/>
          </a:bodyPr>
          <a:lstStyle/>
          <a:p>
            <a:endParaRPr lang="en-US" dirty="0" smtClean="0"/>
          </a:p>
          <a:p>
            <a:pPr algn="just">
              <a:buAutoNum type="arabicParenBoth"/>
            </a:pPr>
            <a:r>
              <a:rPr lang="en-US" sz="2400" dirty="0" smtClean="0"/>
              <a:t> Under </a:t>
            </a:r>
            <a:r>
              <a:rPr lang="en-US" sz="2400" dirty="0"/>
              <a:t>the law at the time, a 1911 tax assessment on unproduced minerals was </a:t>
            </a:r>
            <a:r>
              <a:rPr lang="en-US" sz="2400" dirty="0" smtClean="0"/>
              <a:t>permissible</a:t>
            </a:r>
          </a:p>
          <a:p>
            <a:pPr algn="just">
              <a:buAutoNum type="arabicParenBoth"/>
            </a:pPr>
            <a:r>
              <a:rPr lang="en-US" sz="2400" dirty="0" smtClean="0"/>
              <a:t> Tax </a:t>
            </a:r>
            <a:r>
              <a:rPr lang="en-US" sz="2400" dirty="0"/>
              <a:t>deed issued by the county was “fair on its face</a:t>
            </a:r>
            <a:r>
              <a:rPr lang="en-US" sz="2400" dirty="0" smtClean="0"/>
              <a:t>”</a:t>
            </a:r>
          </a:p>
          <a:p>
            <a:pPr algn="just">
              <a:buAutoNum type="arabicParenBoth"/>
            </a:pPr>
            <a:r>
              <a:rPr lang="en-US" sz="2400" dirty="0" smtClean="0"/>
              <a:t> Anadarko</a:t>
            </a:r>
            <a:r>
              <a:rPr lang="en-US" sz="2400" dirty="0"/>
              <a:t>, or its predecessors-in-interest, failed to timely assert its </a:t>
            </a:r>
            <a:r>
              <a:rPr lang="en-US" sz="2400" dirty="0" smtClean="0"/>
              <a:t>rights</a:t>
            </a:r>
          </a:p>
        </p:txBody>
      </p:sp>
      <p:pic>
        <p:nvPicPr>
          <p:cNvPr id="4" name="Picture 3" descr="P:\Akers &amp; Associates\Akers &amp; Thompson Logo for Office\For Office\A&amp;K-Logo-Blue4offic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034937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Historical Policies Behind Tax Sales</a:t>
            </a:r>
            <a:endParaRPr lang="en-US" sz="3200" dirty="0"/>
          </a:p>
        </p:txBody>
      </p:sp>
      <p:sp>
        <p:nvSpPr>
          <p:cNvPr id="3" name="Content Placeholder 2"/>
          <p:cNvSpPr>
            <a:spLocks noGrp="1"/>
          </p:cNvSpPr>
          <p:nvPr>
            <p:ph idx="1"/>
          </p:nvPr>
        </p:nvSpPr>
        <p:spPr/>
        <p:txBody>
          <a:bodyPr>
            <a:normAutofit/>
          </a:bodyPr>
          <a:lstStyle/>
          <a:p>
            <a:pPr marL="0" indent="0" algn="just"/>
            <a:endParaRPr lang="en-US" sz="2800" dirty="0" smtClean="0"/>
          </a:p>
          <a:p>
            <a:pPr marL="0" indent="0" algn="just"/>
            <a:r>
              <a:rPr lang="en-US" sz="2800" dirty="0" smtClean="0"/>
              <a:t>A rule of primary importance is, that the execution of a tax deed must conform strictly to the statute…</a:t>
            </a:r>
          </a:p>
          <a:p>
            <a:pPr marL="0" indent="0"/>
            <a:r>
              <a:rPr lang="en-US" sz="2000" dirty="0" smtClean="0"/>
              <a:t>Black, Tax Titles, Section 208.</a:t>
            </a:r>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6257924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Assessment </a:t>
            </a:r>
            <a:r>
              <a:rPr lang="en-US" dirty="0" smtClean="0"/>
              <a:t>allowed </a:t>
            </a:r>
            <a:r>
              <a:rPr lang="en-US" dirty="0"/>
              <a:t>by </a:t>
            </a:r>
            <a:r>
              <a:rPr lang="en-US" dirty="0" smtClean="0"/>
              <a:t>constitution</a:t>
            </a:r>
            <a:endParaRPr lang="en-US" dirty="0"/>
          </a:p>
        </p:txBody>
      </p:sp>
      <p:sp>
        <p:nvSpPr>
          <p:cNvPr id="3" name="Content Placeholder 2"/>
          <p:cNvSpPr>
            <a:spLocks noGrp="1"/>
          </p:cNvSpPr>
          <p:nvPr>
            <p:ph idx="1"/>
          </p:nvPr>
        </p:nvSpPr>
        <p:spPr/>
        <p:txBody>
          <a:bodyPr>
            <a:normAutofit lnSpcReduction="10000"/>
          </a:bodyPr>
          <a:lstStyle/>
          <a:p>
            <a:pPr>
              <a:buAutoNum type="arabicPeriod"/>
            </a:pPr>
            <a:endParaRPr lang="en-US" dirty="0" smtClean="0"/>
          </a:p>
          <a:p>
            <a:r>
              <a:rPr lang="en-US" dirty="0"/>
              <a:t>	 </a:t>
            </a:r>
            <a:r>
              <a:rPr lang="en-US" sz="2000" dirty="0"/>
              <a:t>Wyo. Const. Article </a:t>
            </a:r>
            <a:r>
              <a:rPr lang="en-US" sz="2000" dirty="0" smtClean="0"/>
              <a:t>15, § 3 (1910): Taxation and Revenue – Mines – Taxation of</a:t>
            </a:r>
          </a:p>
          <a:p>
            <a:pPr algn="just"/>
            <a:r>
              <a:rPr lang="en-US" sz="2000" dirty="0" smtClean="0"/>
              <a:t>	</a:t>
            </a:r>
            <a:r>
              <a:rPr lang="en-US" sz="2000" u="sng" dirty="0" smtClean="0"/>
              <a:t>All </a:t>
            </a:r>
            <a:r>
              <a:rPr lang="en-US" sz="2000" u="sng" dirty="0"/>
              <a:t>mines and mining claims</a:t>
            </a:r>
            <a:r>
              <a:rPr lang="en-US" sz="2000" dirty="0"/>
              <a:t> </a:t>
            </a:r>
            <a:r>
              <a:rPr lang="en-US" sz="2000" b="0" dirty="0"/>
              <a:t>from which gold, silver and other precious metals, soda, saline, coal, mineral oil or other valuable deposit, is or may be produced shall be taxed in addition to the surface improvements, and in lieu of taxes on the lands, on the gross product thereof, as may be prescribed by law; provided, that the product of all mines shall be taxed in proportion to the value thereof. </a:t>
            </a:r>
            <a:endParaRPr lang="en-US" sz="2000" b="0" dirty="0" smtClean="0"/>
          </a:p>
          <a:p>
            <a:r>
              <a:rPr lang="en-US" dirty="0"/>
              <a:t>	</a:t>
            </a:r>
          </a:p>
        </p:txBody>
      </p:sp>
      <p:pic>
        <p:nvPicPr>
          <p:cNvPr id="4" name="Picture 3" descr="P:\Akers &amp; Associates\Akers &amp; Thompson Logo for Office\For Office\A&amp;K-Logo-Blue4offic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6262728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Family TREE (Contd.)</a:t>
            </a:r>
            <a:endParaRPr lang="en-US" dirty="0"/>
          </a:p>
        </p:txBody>
      </p:sp>
      <p:sp>
        <p:nvSpPr>
          <p:cNvPr id="3" name="Content Placeholder 2"/>
          <p:cNvSpPr>
            <a:spLocks noGrp="1"/>
          </p:cNvSpPr>
          <p:nvPr>
            <p:ph idx="1"/>
          </p:nvPr>
        </p:nvSpPr>
        <p:spPr>
          <a:xfrm>
            <a:off x="822960" y="1100628"/>
            <a:ext cx="7520940" cy="3928572"/>
          </a:xfrm>
        </p:spPr>
        <p:txBody>
          <a:bodyPr>
            <a:normAutofit fontScale="77500" lnSpcReduction="20000"/>
          </a:bodyPr>
          <a:lstStyle/>
          <a:p>
            <a:pPr marL="457200" indent="-457200">
              <a:buFont typeface="Arial" panose="020B0604020202020204" pitchFamily="34" charset="0"/>
              <a:buChar char="•"/>
            </a:pPr>
            <a:r>
              <a:rPr lang="en-US" sz="3100" dirty="0" smtClean="0"/>
              <a:t>Tax </a:t>
            </a:r>
            <a:r>
              <a:rPr lang="en-US" sz="3100" dirty="0"/>
              <a:t>deed was “fair on its </a:t>
            </a:r>
            <a:r>
              <a:rPr lang="en-US" sz="3100" dirty="0" smtClean="0"/>
              <a:t>face”</a:t>
            </a:r>
          </a:p>
          <a:p>
            <a:pPr>
              <a:buFont typeface="Arial" panose="020B0604020202020204" pitchFamily="34" charset="0"/>
              <a:buChar char="•"/>
            </a:pPr>
            <a:endParaRPr lang="en-US" sz="3100" dirty="0" smtClean="0"/>
          </a:p>
          <a:p>
            <a:pPr>
              <a:buFont typeface="Arial" panose="020B0604020202020204" pitchFamily="34" charset="0"/>
              <a:buChar char="•"/>
            </a:pPr>
            <a:r>
              <a:rPr lang="en-US" sz="3100" dirty="0" smtClean="0"/>
              <a:t>UPRC/Anadarko </a:t>
            </a:r>
            <a:r>
              <a:rPr lang="en-US" sz="3100" dirty="0"/>
              <a:t>failed to timely assert its rights</a:t>
            </a:r>
          </a:p>
          <a:p>
            <a:r>
              <a:rPr lang="en-US" sz="2100" dirty="0" smtClean="0"/>
              <a:t>	</a:t>
            </a:r>
          </a:p>
          <a:p>
            <a:pPr algn="just"/>
            <a:r>
              <a:rPr lang="en-US" sz="1900" dirty="0"/>
              <a:t>	</a:t>
            </a:r>
            <a:r>
              <a:rPr lang="en-US" sz="2300" b="0" dirty="0" smtClean="0"/>
              <a:t>No </a:t>
            </a:r>
            <a:r>
              <a:rPr lang="en-US" sz="2300" b="0" dirty="0"/>
              <a:t>action for the recovery of real property, sold for nonpayment of taxes, shall be maintained unless the same be brought within six years after the date of sale for taxes </a:t>
            </a:r>
            <a:r>
              <a:rPr lang="en-US" sz="2300" b="0" dirty="0" smtClean="0"/>
              <a:t>aforesaid </a:t>
            </a:r>
            <a:endParaRPr lang="en-US" sz="2100" b="0" dirty="0" smtClean="0"/>
          </a:p>
          <a:p>
            <a:r>
              <a:rPr lang="en-US" sz="2100" dirty="0"/>
              <a:t>	</a:t>
            </a:r>
            <a:r>
              <a:rPr lang="en-US" sz="2100" dirty="0" smtClean="0"/>
              <a:t>1910 </a:t>
            </a:r>
            <a:r>
              <a:rPr lang="en-US" sz="2100" dirty="0"/>
              <a:t>Wyoming Compiled Statutes, §</a:t>
            </a:r>
            <a:r>
              <a:rPr lang="en-US" sz="2100" dirty="0" smtClean="0"/>
              <a:t>2395 </a:t>
            </a:r>
          </a:p>
          <a:p>
            <a:endParaRPr lang="en-US" sz="2100" dirty="0" smtClean="0"/>
          </a:p>
          <a:p>
            <a:pPr algn="just"/>
            <a:r>
              <a:rPr lang="en-US" sz="2100" b="0" dirty="0" smtClean="0"/>
              <a:t>	</a:t>
            </a:r>
            <a:r>
              <a:rPr lang="en-US" sz="2300" b="0" dirty="0" smtClean="0"/>
              <a:t>Action </a:t>
            </a:r>
            <a:r>
              <a:rPr lang="en-US" sz="2300" b="0" dirty="0"/>
              <a:t>for the recovery of the title or possession of lands … can only be brought within ten (10) years after the cause of action accrues</a:t>
            </a:r>
            <a:r>
              <a:rPr lang="en-US" sz="2300" b="0" dirty="0" smtClean="0"/>
              <a:t>. </a:t>
            </a:r>
          </a:p>
          <a:p>
            <a:r>
              <a:rPr lang="en-US" sz="2100" dirty="0"/>
              <a:t>	</a:t>
            </a:r>
            <a:r>
              <a:rPr lang="en-US" sz="2100" dirty="0" smtClean="0"/>
              <a:t>Wyo</a:t>
            </a:r>
            <a:r>
              <a:rPr lang="en-US" sz="2100" dirty="0"/>
              <a:t>. Stat. § 1-3-103. </a:t>
            </a:r>
            <a:r>
              <a:rPr lang="en-US" sz="1900" dirty="0"/>
              <a:t>	</a:t>
            </a:r>
            <a:endParaRPr lang="en-US" sz="1900" dirty="0" smtClean="0"/>
          </a:p>
          <a:p>
            <a:endParaRPr lang="en-US" dirty="0"/>
          </a:p>
        </p:txBody>
      </p:sp>
      <p:pic>
        <p:nvPicPr>
          <p:cNvPr id="4" name="Picture 3" descr="P:\Akers &amp; Associates\Akers &amp; Thompson Logo for Office\For Office\A&amp;K-Logo-Blue4offic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346117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WYOMING SUPREME COURT</a:t>
            </a:r>
            <a:endParaRPr lang="en-US" sz="32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841873830"/>
              </p:ext>
            </p:extLst>
          </p:nvPr>
        </p:nvGraphicFramePr>
        <p:xfrm>
          <a:off x="228600" y="1143000"/>
          <a:ext cx="8534400" cy="3675672"/>
        </p:xfrm>
        <a:graphic>
          <a:graphicData uri="http://schemas.openxmlformats.org/drawingml/2006/table">
            <a:tbl>
              <a:tblPr firstRow="1" bandRow="1">
                <a:tableStyleId>{21E4AEA4-8DFA-4A89-87EB-49C32662AFE0}</a:tableStyleId>
              </a:tblPr>
              <a:tblGrid>
                <a:gridCol w="1828800"/>
                <a:gridCol w="2286000"/>
                <a:gridCol w="2057400"/>
                <a:gridCol w="2362200"/>
              </a:tblGrid>
              <a:tr h="1199328">
                <a:tc>
                  <a:txBody>
                    <a:bodyPr/>
                    <a:lstStyle/>
                    <a:p>
                      <a:endParaRPr lang="en-US" dirty="0"/>
                    </a:p>
                  </a:txBody>
                  <a:tcPr>
                    <a:solidFill>
                      <a:schemeClr val="bg1"/>
                    </a:solidFill>
                  </a:tcPr>
                </a:tc>
                <a:tc>
                  <a:txBody>
                    <a:bodyPr/>
                    <a:lstStyle/>
                    <a:p>
                      <a:pPr algn="ctr"/>
                      <a:r>
                        <a:rPr lang="en-US" dirty="0" smtClean="0">
                          <a:solidFill>
                            <a:schemeClr val="tx1"/>
                          </a:solidFill>
                        </a:rPr>
                        <a:t>“VOID”</a:t>
                      </a:r>
                    </a:p>
                    <a:p>
                      <a:pPr algn="ctr"/>
                      <a:r>
                        <a:rPr lang="en-US" dirty="0" smtClean="0"/>
                        <a:t>Never effective</a:t>
                      </a:r>
                    </a:p>
                    <a:p>
                      <a:endParaRPr lang="en-US" dirty="0" smtClean="0"/>
                    </a:p>
                  </a:txBody>
                  <a:tcPr/>
                </a:tc>
                <a:tc>
                  <a:txBody>
                    <a:bodyPr/>
                    <a:lstStyle/>
                    <a:p>
                      <a:pPr algn="ctr"/>
                      <a:r>
                        <a:rPr lang="en-US" dirty="0" smtClean="0">
                          <a:solidFill>
                            <a:schemeClr val="tx1"/>
                          </a:solidFill>
                        </a:rPr>
                        <a:t>“VOIDABLE”</a:t>
                      </a:r>
                    </a:p>
                    <a:p>
                      <a:pPr algn="ctr"/>
                      <a:r>
                        <a:rPr lang="en-US" dirty="0" smtClean="0"/>
                        <a:t>Imperfect,</a:t>
                      </a:r>
                      <a:r>
                        <a:rPr lang="en-US" baseline="0" dirty="0" smtClean="0"/>
                        <a:t> but potentially effective</a:t>
                      </a:r>
                    </a:p>
                  </a:txBody>
                  <a:tcPr/>
                </a:tc>
                <a:tc>
                  <a:txBody>
                    <a:bodyPr/>
                    <a:lstStyle/>
                    <a:p>
                      <a:r>
                        <a:rPr lang="en-US" dirty="0" smtClean="0"/>
                        <a:t>Perfect,</a:t>
                      </a:r>
                      <a:r>
                        <a:rPr lang="en-US" baseline="0" dirty="0" smtClean="0"/>
                        <a:t> above reproach once beyond redemption</a:t>
                      </a:r>
                    </a:p>
                    <a:p>
                      <a:r>
                        <a:rPr lang="en-US" baseline="0" dirty="0" smtClean="0">
                          <a:solidFill>
                            <a:schemeClr val="tx1"/>
                          </a:solidFill>
                        </a:rPr>
                        <a:t>(Possession req.)</a:t>
                      </a:r>
                    </a:p>
                  </a:txBody>
                  <a:tcPr/>
                </a:tc>
              </a:tr>
              <a:tr h="1063969">
                <a:tc>
                  <a:txBody>
                    <a:bodyPr/>
                    <a:lstStyle/>
                    <a:p>
                      <a:pPr algn="ctr"/>
                      <a:endParaRPr lang="en-US" dirty="0" smtClean="0">
                        <a:solidFill>
                          <a:schemeClr val="bg1"/>
                        </a:solidFill>
                      </a:endParaRPr>
                    </a:p>
                    <a:p>
                      <a:pPr algn="ctr"/>
                      <a:r>
                        <a:rPr lang="en-US" dirty="0" smtClean="0">
                          <a:solidFill>
                            <a:schemeClr val="bg1"/>
                          </a:solidFill>
                        </a:rPr>
                        <a:t>TAX</a:t>
                      </a:r>
                      <a:r>
                        <a:rPr lang="en-US" baseline="0" dirty="0" smtClean="0">
                          <a:solidFill>
                            <a:schemeClr val="bg1"/>
                          </a:solidFill>
                        </a:rPr>
                        <a:t> ASSESSMENT</a:t>
                      </a:r>
                      <a:endParaRPr lang="en-US" dirty="0">
                        <a:solidFill>
                          <a:schemeClr val="bg1"/>
                        </a:solidFill>
                      </a:endParaRPr>
                    </a:p>
                  </a:txBody>
                  <a:tcPr>
                    <a:solidFill>
                      <a:schemeClr val="accent2"/>
                    </a:solidFill>
                  </a:tcPr>
                </a:tc>
                <a:tc>
                  <a:txBody>
                    <a:bodyPr/>
                    <a:lstStyle/>
                    <a:p>
                      <a:pPr algn="ctr"/>
                      <a:endParaRPr lang="en-US" dirty="0" smtClean="0"/>
                    </a:p>
                    <a:p>
                      <a:pPr algn="ctr"/>
                      <a:r>
                        <a:rPr lang="en-US" dirty="0" smtClean="0"/>
                        <a:t>Strictly Illegal</a:t>
                      </a:r>
                      <a:r>
                        <a:rPr lang="en-US" baseline="0" dirty="0" smtClean="0"/>
                        <a:t> or </a:t>
                      </a:r>
                      <a:r>
                        <a:rPr lang="en-US" dirty="0" smtClean="0"/>
                        <a:t>Unconstitutional</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smtClean="0"/>
                        <a:t>“VOID”</a:t>
                      </a:r>
                    </a:p>
                    <a:p>
                      <a:pPr algn="ctr"/>
                      <a:endParaRPr lang="en-US" dirty="0"/>
                    </a:p>
                  </a:txBody>
                  <a:tcPr/>
                </a:tc>
                <a:tc>
                  <a:txBody>
                    <a:bodyPr/>
                    <a:lstStyle/>
                    <a:p>
                      <a:pPr algn="ctr"/>
                      <a:endParaRPr lang="en-US" dirty="0" smtClean="0"/>
                    </a:p>
                    <a:p>
                      <a:pPr algn="ctr"/>
                      <a:r>
                        <a:rPr lang="en-US" b="1" u="sng" dirty="0" smtClean="0"/>
                        <a:t>Non-fatal</a:t>
                      </a:r>
                      <a:r>
                        <a:rPr lang="en-US" b="1" u="sng" baseline="0" dirty="0" smtClean="0"/>
                        <a:t> error</a:t>
                      </a:r>
                      <a:endParaRPr lang="en-US" b="1" u="sng" dirty="0" smtClean="0"/>
                    </a:p>
                    <a:p>
                      <a:pPr algn="ctr"/>
                      <a:endParaRPr lang="en-US" b="1" u="sng" dirty="0" smtClean="0"/>
                    </a:p>
                    <a:p>
                      <a:pPr marL="0" marR="0" lvl="0" indent="0" algn="ctr" defTabSz="914400" rtl="0" eaLnBrk="1" fontAlgn="auto" latinLnBrk="0" hangingPunct="1">
                        <a:lnSpc>
                          <a:spcPct val="100000"/>
                        </a:lnSpc>
                        <a:spcBef>
                          <a:spcPts val="0"/>
                        </a:spcBef>
                        <a:spcAft>
                          <a:spcPts val="0"/>
                        </a:spcAft>
                        <a:buClrTx/>
                        <a:buSzTx/>
                        <a:buFontTx/>
                        <a:buNone/>
                        <a:tabLst/>
                        <a:defRPr/>
                      </a:pPr>
                      <a:r>
                        <a:rPr lang="en-US" b="1" baseline="0" dirty="0" smtClean="0"/>
                        <a:t>“VOIDABLE”</a:t>
                      </a:r>
                      <a:endParaRPr lang="en-US" b="1" dirty="0" smtClean="0"/>
                    </a:p>
                    <a:p>
                      <a:pPr algn="ctr"/>
                      <a:endParaRPr lang="en-US" b="1" u="sng" dirty="0"/>
                    </a:p>
                  </a:txBody>
                  <a:tcPr/>
                </a:tc>
                <a:tc>
                  <a:txBody>
                    <a:bodyPr/>
                    <a:lstStyle/>
                    <a:p>
                      <a:pPr algn="ctr"/>
                      <a:endParaRPr lang="en-US" dirty="0" smtClean="0"/>
                    </a:p>
                    <a:p>
                      <a:pPr algn="ctr"/>
                      <a:r>
                        <a:rPr lang="en-US" dirty="0" smtClean="0"/>
                        <a:t>Legal/Constitutional</a:t>
                      </a:r>
                      <a:endParaRPr lang="en-US" dirty="0"/>
                    </a:p>
                  </a:txBody>
                  <a:tcPr/>
                </a:tc>
              </a:tr>
              <a:tr h="1013304">
                <a:tc>
                  <a:txBody>
                    <a:bodyPr/>
                    <a:lstStyle/>
                    <a:p>
                      <a:pPr algn="ctr"/>
                      <a:endParaRPr lang="en-US" dirty="0" smtClean="0">
                        <a:solidFill>
                          <a:schemeClr val="bg1"/>
                        </a:solidFill>
                      </a:endParaRPr>
                    </a:p>
                    <a:p>
                      <a:pPr algn="ctr"/>
                      <a:r>
                        <a:rPr lang="en-US" dirty="0" smtClean="0">
                          <a:solidFill>
                            <a:schemeClr val="bg1"/>
                          </a:solidFill>
                        </a:rPr>
                        <a:t>DEED</a:t>
                      </a:r>
                      <a:r>
                        <a:rPr lang="en-US" baseline="0" dirty="0" smtClean="0">
                          <a:solidFill>
                            <a:schemeClr val="bg1"/>
                          </a:solidFill>
                        </a:rPr>
                        <a:t> FORM</a:t>
                      </a:r>
                      <a:endParaRPr lang="en-US" dirty="0">
                        <a:solidFill>
                          <a:schemeClr val="bg1"/>
                        </a:solidFill>
                      </a:endParaRPr>
                    </a:p>
                  </a:txBody>
                  <a:tcPr>
                    <a:solidFill>
                      <a:schemeClr val="accent2"/>
                    </a:solidFill>
                  </a:tcPr>
                </a:tc>
                <a:tc>
                  <a:txBody>
                    <a:bodyPr/>
                    <a:lstStyle/>
                    <a:p>
                      <a:pPr algn="ctr"/>
                      <a:endParaRPr lang="en-US" dirty="0" smtClean="0"/>
                    </a:p>
                    <a:p>
                      <a:pPr algn="ctr"/>
                      <a:r>
                        <a:rPr lang="en-US" dirty="0" smtClean="0"/>
                        <a:t>Void</a:t>
                      </a:r>
                      <a:r>
                        <a:rPr lang="en-US" baseline="0" dirty="0" smtClean="0"/>
                        <a:t> on its Face</a:t>
                      </a:r>
                      <a:endParaRPr lang="en-US" dirty="0"/>
                    </a:p>
                  </a:txBody>
                  <a:tcPr/>
                </a:tc>
                <a:tc>
                  <a:txBody>
                    <a:bodyPr/>
                    <a:lstStyle/>
                    <a:p>
                      <a:pPr algn="ctr"/>
                      <a:endParaRPr lang="en-US" dirty="0" smtClean="0"/>
                    </a:p>
                    <a:p>
                      <a:pPr algn="ctr"/>
                      <a:r>
                        <a:rPr lang="en-US" dirty="0" smtClean="0"/>
                        <a:t>Fair</a:t>
                      </a:r>
                      <a:r>
                        <a:rPr lang="en-US" baseline="0" dirty="0" smtClean="0"/>
                        <a:t> on its Face</a:t>
                      </a:r>
                      <a:endParaRPr lang="en-US" dirty="0"/>
                    </a:p>
                  </a:txBody>
                  <a:tcPr/>
                </a:tc>
                <a:tc>
                  <a:txBody>
                    <a:bodyPr/>
                    <a:lstStyle/>
                    <a:p>
                      <a:pPr algn="ctr"/>
                      <a:endParaRPr lang="en-US" dirty="0" smtClean="0"/>
                    </a:p>
                    <a:p>
                      <a:pPr algn="ctr"/>
                      <a:r>
                        <a:rPr lang="en-US" dirty="0" smtClean="0"/>
                        <a:t>Fair</a:t>
                      </a:r>
                      <a:r>
                        <a:rPr lang="en-US" baseline="0" dirty="0" smtClean="0"/>
                        <a:t> on its Face, or better</a:t>
                      </a:r>
                      <a:endParaRPr lang="en-US" dirty="0"/>
                    </a:p>
                  </a:txBody>
                  <a:tcPr/>
                </a:tc>
              </a:tr>
            </a:tbl>
          </a:graphicData>
        </a:graphic>
      </p:graphicFrame>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823249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Held tax deed “Voidable” not “Void”</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939454340"/>
              </p:ext>
            </p:extLst>
          </p:nvPr>
        </p:nvGraphicFramePr>
        <p:xfrm>
          <a:off x="228600" y="1143000"/>
          <a:ext cx="3886200" cy="3675672"/>
        </p:xfrm>
        <a:graphic>
          <a:graphicData uri="http://schemas.openxmlformats.org/drawingml/2006/table">
            <a:tbl>
              <a:tblPr firstRow="1" bandRow="1">
                <a:tableStyleId>{21E4AEA4-8DFA-4A89-87EB-49C32662AFE0}</a:tableStyleId>
              </a:tblPr>
              <a:tblGrid>
                <a:gridCol w="1828800"/>
                <a:gridCol w="2057400"/>
              </a:tblGrid>
              <a:tr h="1199328">
                <a:tc>
                  <a:txBody>
                    <a:bodyPr/>
                    <a:lstStyle/>
                    <a:p>
                      <a:endParaRPr lang="en-US" dirty="0"/>
                    </a:p>
                  </a:txBody>
                  <a:tcPr>
                    <a:solidFill>
                      <a:schemeClr val="bg1"/>
                    </a:solidFill>
                  </a:tcPr>
                </a:tc>
                <a:tc>
                  <a:txBody>
                    <a:bodyPr/>
                    <a:lstStyle/>
                    <a:p>
                      <a:pPr algn="ctr"/>
                      <a:r>
                        <a:rPr lang="en-US" dirty="0" smtClean="0">
                          <a:solidFill>
                            <a:schemeClr val="tx1"/>
                          </a:solidFill>
                        </a:rPr>
                        <a:t>“VOIDABLE”</a:t>
                      </a:r>
                    </a:p>
                    <a:p>
                      <a:pPr algn="ctr"/>
                      <a:r>
                        <a:rPr lang="en-US" dirty="0" smtClean="0"/>
                        <a:t>Imperfect,</a:t>
                      </a:r>
                      <a:r>
                        <a:rPr lang="en-US" baseline="0" dirty="0" smtClean="0"/>
                        <a:t> but potentially effective</a:t>
                      </a:r>
                    </a:p>
                  </a:txBody>
                  <a:tcPr/>
                </a:tc>
              </a:tr>
              <a:tr h="1063969">
                <a:tc>
                  <a:txBody>
                    <a:bodyPr/>
                    <a:lstStyle/>
                    <a:p>
                      <a:pPr algn="ctr"/>
                      <a:endParaRPr lang="en-US" dirty="0" smtClean="0">
                        <a:solidFill>
                          <a:schemeClr val="bg1"/>
                        </a:solidFill>
                      </a:endParaRPr>
                    </a:p>
                    <a:p>
                      <a:pPr algn="ctr"/>
                      <a:r>
                        <a:rPr lang="en-US" dirty="0" smtClean="0">
                          <a:solidFill>
                            <a:schemeClr val="bg1"/>
                          </a:solidFill>
                        </a:rPr>
                        <a:t>TAX</a:t>
                      </a:r>
                      <a:r>
                        <a:rPr lang="en-US" baseline="0" dirty="0" smtClean="0">
                          <a:solidFill>
                            <a:schemeClr val="bg1"/>
                          </a:solidFill>
                        </a:rPr>
                        <a:t> ASSESSMENT</a:t>
                      </a:r>
                      <a:endParaRPr lang="en-US" dirty="0">
                        <a:solidFill>
                          <a:schemeClr val="bg1"/>
                        </a:solidFill>
                      </a:endParaRPr>
                    </a:p>
                  </a:txBody>
                  <a:tcPr>
                    <a:solidFill>
                      <a:schemeClr val="accent2"/>
                    </a:solidFill>
                  </a:tcPr>
                </a:tc>
                <a:tc>
                  <a:txBody>
                    <a:bodyPr/>
                    <a:lstStyle/>
                    <a:p>
                      <a:pPr algn="ctr"/>
                      <a:endParaRPr lang="en-US" dirty="0" smtClean="0"/>
                    </a:p>
                    <a:p>
                      <a:pPr algn="ctr"/>
                      <a:r>
                        <a:rPr lang="en-US" b="1" u="sng" dirty="0" smtClean="0"/>
                        <a:t>Non-fatal</a:t>
                      </a:r>
                      <a:r>
                        <a:rPr lang="en-US" b="1" u="sng" baseline="0" dirty="0" smtClean="0"/>
                        <a:t> error</a:t>
                      </a:r>
                      <a:endParaRPr lang="en-US" b="1" u="sng" dirty="0" smtClean="0"/>
                    </a:p>
                    <a:p>
                      <a:pPr algn="ctr"/>
                      <a:endParaRPr lang="en-US" b="1" u="sng" dirty="0" smtClean="0"/>
                    </a:p>
                    <a:p>
                      <a:pPr marL="0" marR="0" lvl="0" indent="0" algn="ctr" defTabSz="914400" rtl="0" eaLnBrk="1" fontAlgn="auto" latinLnBrk="0" hangingPunct="1">
                        <a:lnSpc>
                          <a:spcPct val="100000"/>
                        </a:lnSpc>
                        <a:spcBef>
                          <a:spcPts val="0"/>
                        </a:spcBef>
                        <a:spcAft>
                          <a:spcPts val="0"/>
                        </a:spcAft>
                        <a:buClrTx/>
                        <a:buSzTx/>
                        <a:buFontTx/>
                        <a:buNone/>
                        <a:tabLst/>
                        <a:defRPr/>
                      </a:pPr>
                      <a:r>
                        <a:rPr lang="en-US" b="1" baseline="0" dirty="0" smtClean="0"/>
                        <a:t>“Voidable”</a:t>
                      </a:r>
                      <a:endParaRPr lang="en-US" b="1" dirty="0" smtClean="0"/>
                    </a:p>
                    <a:p>
                      <a:pPr algn="ctr"/>
                      <a:endParaRPr lang="en-US" b="1" u="sng" dirty="0"/>
                    </a:p>
                  </a:txBody>
                  <a:tcPr/>
                </a:tc>
              </a:tr>
              <a:tr h="1013304">
                <a:tc>
                  <a:txBody>
                    <a:bodyPr/>
                    <a:lstStyle/>
                    <a:p>
                      <a:pPr algn="ctr"/>
                      <a:endParaRPr lang="en-US" dirty="0" smtClean="0">
                        <a:solidFill>
                          <a:schemeClr val="bg1"/>
                        </a:solidFill>
                      </a:endParaRPr>
                    </a:p>
                    <a:p>
                      <a:pPr algn="ctr"/>
                      <a:r>
                        <a:rPr lang="en-US" dirty="0" smtClean="0">
                          <a:solidFill>
                            <a:schemeClr val="bg1"/>
                          </a:solidFill>
                        </a:rPr>
                        <a:t>DEED</a:t>
                      </a:r>
                      <a:r>
                        <a:rPr lang="en-US" baseline="0" dirty="0" smtClean="0">
                          <a:solidFill>
                            <a:schemeClr val="bg1"/>
                          </a:solidFill>
                        </a:rPr>
                        <a:t> FORM</a:t>
                      </a:r>
                      <a:endParaRPr lang="en-US" dirty="0">
                        <a:solidFill>
                          <a:schemeClr val="bg1"/>
                        </a:solidFill>
                      </a:endParaRPr>
                    </a:p>
                  </a:txBody>
                  <a:tcPr>
                    <a:solidFill>
                      <a:schemeClr val="accent2"/>
                    </a:solidFill>
                  </a:tcPr>
                </a:tc>
                <a:tc>
                  <a:txBody>
                    <a:bodyPr/>
                    <a:lstStyle/>
                    <a:p>
                      <a:pPr algn="ctr"/>
                      <a:endParaRPr lang="en-US" dirty="0" smtClean="0"/>
                    </a:p>
                    <a:p>
                      <a:pPr algn="ctr"/>
                      <a:r>
                        <a:rPr lang="en-US" dirty="0" smtClean="0"/>
                        <a:t>Fair</a:t>
                      </a:r>
                      <a:r>
                        <a:rPr lang="en-US" baseline="0" dirty="0" smtClean="0"/>
                        <a:t> on its Face</a:t>
                      </a:r>
                      <a:endParaRPr lang="en-US" dirty="0"/>
                    </a:p>
                  </a:txBody>
                  <a:tcPr/>
                </a:tc>
              </a:tr>
            </a:tbl>
          </a:graphicData>
        </a:graphic>
      </p:graphicFrame>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
        <p:nvSpPr>
          <p:cNvPr id="6" name="Title 1"/>
          <p:cNvSpPr txBox="1">
            <a:spLocks/>
          </p:cNvSpPr>
          <p:nvPr/>
        </p:nvSpPr>
        <p:spPr>
          <a:xfrm>
            <a:off x="4343400" y="1371600"/>
            <a:ext cx="4572000" cy="32766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2800" kern="1200" cap="all" baseline="0">
                <a:solidFill>
                  <a:schemeClr val="tx1"/>
                </a:solidFill>
                <a:latin typeface="+mj-lt"/>
                <a:ea typeface="+mj-ea"/>
                <a:cs typeface="+mj-cs"/>
              </a:defRPr>
            </a:lvl1pPr>
          </a:lstStyle>
          <a:p>
            <a:pPr algn="just"/>
            <a:r>
              <a:rPr lang="en-US" sz="2000" dirty="0" smtClean="0"/>
              <a:t>We rejected </a:t>
            </a:r>
            <a:r>
              <a:rPr lang="en-US" sz="2000" dirty="0"/>
              <a:t>Family </a:t>
            </a:r>
            <a:r>
              <a:rPr lang="en-US" sz="2000" dirty="0" smtClean="0"/>
              <a:t>Tree’s proposed </a:t>
            </a:r>
            <a:r>
              <a:rPr lang="en-US" sz="2000" dirty="0"/>
              <a:t>ground for finding </a:t>
            </a:r>
            <a:r>
              <a:rPr lang="en-US" sz="2000" dirty="0" smtClean="0"/>
              <a:t>a tax </a:t>
            </a:r>
            <a:r>
              <a:rPr lang="en-US" sz="2000" dirty="0"/>
              <a:t>deed void as being </a:t>
            </a:r>
            <a:r>
              <a:rPr lang="en-US" sz="2000" dirty="0" smtClean="0"/>
              <a:t>too narrow, and </a:t>
            </a:r>
            <a:r>
              <a:rPr lang="en-US" sz="2000" dirty="0"/>
              <a:t>we now reject Anadarko’s proposed ground as too broad.</a:t>
            </a:r>
          </a:p>
        </p:txBody>
      </p:sp>
    </p:spTree>
    <p:extLst>
      <p:ext uri="{BB962C8B-B14F-4D97-AF65-F5344CB8AC3E}">
        <p14:creationId xmlns:p14="http://schemas.microsoft.com/office/powerpoint/2010/main" val="253816353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Relied on </a:t>
            </a:r>
            <a:r>
              <a:rPr lang="en-US" i="1" dirty="0"/>
              <a:t>Lake Canal Reservoir v. Beethe</a:t>
            </a:r>
            <a:r>
              <a:rPr lang="en-US" dirty="0"/>
              <a:t>, 227 P.3d 882 (Colo. 2010).</a:t>
            </a:r>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p:txBody>
          <a:bodyPr>
            <a:normAutofit lnSpcReduction="10000"/>
          </a:bodyPr>
          <a:lstStyle/>
          <a:p>
            <a:endParaRPr lang="en-US" dirty="0" smtClean="0"/>
          </a:p>
          <a:p>
            <a:pPr marL="457200" indent="0" algn="just"/>
            <a:r>
              <a:rPr lang="en-US" sz="2000" b="0" dirty="0" smtClean="0"/>
              <a:t>We </a:t>
            </a:r>
            <a:r>
              <a:rPr lang="en-US" sz="2000" b="0" dirty="0"/>
              <a:t>acknowledge that throughout our caselaw, we </a:t>
            </a:r>
            <a:r>
              <a:rPr lang="en-US" sz="2000" b="0" dirty="0" smtClean="0"/>
              <a:t>have been </a:t>
            </a:r>
            <a:r>
              <a:rPr lang="en-US" sz="2000" b="0" dirty="0"/>
              <a:t>imprecise in our use of the terms “void,” “voidable</a:t>
            </a:r>
            <a:r>
              <a:rPr lang="en-US" sz="2000" b="0" dirty="0" smtClean="0"/>
              <a:t>,” “</a:t>
            </a:r>
            <a:r>
              <a:rPr lang="en-US" sz="2000" b="0" dirty="0"/>
              <a:t>void on its face,” and “invalid.” </a:t>
            </a:r>
            <a:r>
              <a:rPr lang="en-US" sz="2000" b="0" dirty="0" smtClean="0"/>
              <a:t>… However, we </a:t>
            </a:r>
            <a:r>
              <a:rPr lang="en-US" sz="2000" b="0" dirty="0"/>
              <a:t>take the opportunity today to clarify our caselaw and </a:t>
            </a:r>
            <a:r>
              <a:rPr lang="en-US" sz="2000" b="0" dirty="0" smtClean="0"/>
              <a:t>hold that </a:t>
            </a:r>
            <a:r>
              <a:rPr lang="en-US" sz="2000" i="1" dirty="0"/>
              <a:t>the line between a void and a voidable tax deed does </a:t>
            </a:r>
            <a:r>
              <a:rPr lang="en-US" sz="2000" i="1" dirty="0" smtClean="0"/>
              <a:t>not depend </a:t>
            </a:r>
            <a:r>
              <a:rPr lang="en-US" sz="2000" i="1" dirty="0"/>
              <a:t>on the nature of the evidence used to determine </a:t>
            </a:r>
            <a:r>
              <a:rPr lang="en-US" sz="2000" i="1" dirty="0" smtClean="0"/>
              <a:t>the deed’s </a:t>
            </a:r>
            <a:r>
              <a:rPr lang="en-US" sz="2000" i="1" dirty="0"/>
              <a:t>defect, but rather on the nature of the defect itself. </a:t>
            </a:r>
            <a:r>
              <a:rPr lang="en-US" sz="2000" i="1" dirty="0" smtClean="0"/>
              <a:t>A deed </a:t>
            </a:r>
            <a:r>
              <a:rPr lang="en-US" sz="2000" i="1" dirty="0"/>
              <a:t>is void—and therefore not subject to the statute </a:t>
            </a:r>
            <a:r>
              <a:rPr lang="en-US" sz="2000" i="1" dirty="0" smtClean="0"/>
              <a:t>of limitations—when </a:t>
            </a:r>
            <a:r>
              <a:rPr lang="en-US" sz="2000" i="1" dirty="0"/>
              <a:t>the taxing entity lacked the authority </a:t>
            </a:r>
            <a:r>
              <a:rPr lang="en-US" sz="2000" i="1" dirty="0" smtClean="0"/>
              <a:t>or jurisdiction </a:t>
            </a:r>
            <a:r>
              <a:rPr lang="en-US" sz="2000" i="1" dirty="0"/>
              <a:t>to issue it.</a:t>
            </a:r>
          </a:p>
          <a:p>
            <a:pPr marL="457200" indent="0" algn="just"/>
            <a:r>
              <a:rPr lang="en-US" sz="2000" b="0" i="1" dirty="0"/>
              <a:t>Lake Canal Reservoir</a:t>
            </a:r>
            <a:r>
              <a:rPr lang="en-US" sz="2000" b="0" dirty="0"/>
              <a:t>, 227 P.3d at 889</a:t>
            </a:r>
            <a:endParaRPr lang="en-US" sz="2000" dirty="0"/>
          </a:p>
        </p:txBody>
      </p:sp>
    </p:spTree>
    <p:extLst>
      <p:ext uri="{BB962C8B-B14F-4D97-AF65-F5344CB8AC3E}">
        <p14:creationId xmlns:p14="http://schemas.microsoft.com/office/powerpoint/2010/main" val="282809619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COLORADO Supreme Court</a:t>
            </a:r>
            <a:endParaRPr lang="en-US" dirty="0"/>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p:txBody>
          <a:bodyPr>
            <a:normAutofit/>
          </a:bodyPr>
          <a:lstStyle/>
          <a:p>
            <a:pPr algn="just"/>
            <a:endParaRPr lang="en-US" sz="2000" b="0" dirty="0" smtClean="0"/>
          </a:p>
          <a:p>
            <a:pPr algn="just"/>
            <a:r>
              <a:rPr lang="en-US" sz="2000" b="0" dirty="0" smtClean="0"/>
              <a:t>	In </a:t>
            </a:r>
            <a:r>
              <a:rPr lang="en-US" sz="2000" b="0" dirty="0"/>
              <a:t>sum, where the authority or </a:t>
            </a:r>
            <a:r>
              <a:rPr lang="en-US" sz="2000" u="sng" dirty="0"/>
              <a:t>jurisdiction of a </a:t>
            </a:r>
            <a:r>
              <a:rPr lang="en-US" sz="2000" u="sng" dirty="0" smtClean="0"/>
              <a:t>taxing entity </a:t>
            </a:r>
            <a:r>
              <a:rPr lang="en-US" sz="2000" u="sng" dirty="0"/>
              <a:t>is entirely </a:t>
            </a:r>
            <a:r>
              <a:rPr lang="en-US" sz="2000" u="sng" dirty="0" smtClean="0"/>
              <a:t>lacking </a:t>
            </a:r>
            <a:r>
              <a:rPr lang="en-US" sz="2000" b="0" dirty="0" smtClean="0"/>
              <a:t>… the </a:t>
            </a:r>
            <a:r>
              <a:rPr lang="en-US" sz="2000" b="0" dirty="0"/>
              <a:t>resulting deed is </a:t>
            </a:r>
            <a:r>
              <a:rPr lang="en-US" sz="2000" u="sng" dirty="0"/>
              <a:t>void</a:t>
            </a:r>
            <a:r>
              <a:rPr lang="en-US" sz="2000" b="0" dirty="0"/>
              <a:t>. But where a taxing </a:t>
            </a:r>
            <a:r>
              <a:rPr lang="en-US" sz="2000" b="0" dirty="0" smtClean="0"/>
              <a:t>entity </a:t>
            </a:r>
            <a:r>
              <a:rPr lang="en-US" sz="2000" u="sng" dirty="0" smtClean="0"/>
              <a:t>has </a:t>
            </a:r>
            <a:r>
              <a:rPr lang="en-US" sz="2000" u="sng" dirty="0"/>
              <a:t>the authority and jurisdiction to tax but has made errors </a:t>
            </a:r>
            <a:r>
              <a:rPr lang="en-US" sz="2000" b="0" dirty="0" smtClean="0"/>
              <a:t>in exercising </a:t>
            </a:r>
            <a:r>
              <a:rPr lang="en-US" sz="2000" b="0" dirty="0"/>
              <a:t>that authority, the deed is </a:t>
            </a:r>
            <a:r>
              <a:rPr lang="en-US" sz="2000" u="sng" dirty="0"/>
              <a:t>merely voidable</a:t>
            </a:r>
            <a:r>
              <a:rPr lang="en-US" sz="2000" b="0" dirty="0"/>
              <a:t>. </a:t>
            </a:r>
            <a:r>
              <a:rPr lang="en-US" sz="2000" b="0" dirty="0" smtClean="0"/>
              <a:t>As applied </a:t>
            </a:r>
            <a:r>
              <a:rPr lang="en-US" sz="2000" b="0" dirty="0"/>
              <a:t>here, we find that the assessment may have </a:t>
            </a:r>
            <a:r>
              <a:rPr lang="en-US" sz="2000" b="0" dirty="0" smtClean="0"/>
              <a:t>been faulty</a:t>
            </a:r>
            <a:r>
              <a:rPr lang="en-US" sz="2000" b="0" dirty="0"/>
              <a:t>, but it was not entirely without authority</a:t>
            </a:r>
            <a:r>
              <a:rPr lang="en-US" sz="2000" b="0" dirty="0" smtClean="0"/>
              <a:t>. </a:t>
            </a:r>
          </a:p>
          <a:p>
            <a:pPr algn="just"/>
            <a:r>
              <a:rPr lang="en-US" sz="2000" b="0" dirty="0" smtClean="0"/>
              <a:t>	</a:t>
            </a:r>
            <a:endParaRPr lang="en-US" sz="2000" b="0" i="1" dirty="0" smtClean="0"/>
          </a:p>
          <a:p>
            <a:r>
              <a:rPr lang="en-US" sz="2000" b="0" i="1" dirty="0" smtClean="0"/>
              <a:t>Lake </a:t>
            </a:r>
            <a:r>
              <a:rPr lang="en-US" sz="2000" b="0" i="1" dirty="0"/>
              <a:t>Canal Reservoir</a:t>
            </a:r>
            <a:r>
              <a:rPr lang="en-US" sz="2000" b="0" dirty="0"/>
              <a:t>, 227 P.3d at </a:t>
            </a:r>
            <a:r>
              <a:rPr lang="en-US" sz="2000" b="0" dirty="0" smtClean="0"/>
              <a:t>891</a:t>
            </a:r>
            <a:endParaRPr lang="en-US" sz="2000" dirty="0"/>
          </a:p>
        </p:txBody>
      </p:sp>
    </p:spTree>
    <p:extLst>
      <p:ext uri="{BB962C8B-B14F-4D97-AF65-F5344CB8AC3E}">
        <p14:creationId xmlns:p14="http://schemas.microsoft.com/office/powerpoint/2010/main" val="76633809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COLORADO Supreme Court</a:t>
            </a:r>
            <a:endParaRPr lang="en-US" dirty="0"/>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p:txBody>
          <a:bodyPr>
            <a:normAutofit lnSpcReduction="10000"/>
          </a:bodyPr>
          <a:lstStyle/>
          <a:p>
            <a:pPr algn="just"/>
            <a:endParaRPr lang="en-US" b="0" dirty="0" smtClean="0"/>
          </a:p>
          <a:p>
            <a:pPr algn="just"/>
            <a:r>
              <a:rPr lang="en-US" sz="1800" b="0" dirty="0" smtClean="0"/>
              <a:t>	</a:t>
            </a:r>
            <a:r>
              <a:rPr lang="en-US" sz="2000" b="0" dirty="0" smtClean="0"/>
              <a:t>As </a:t>
            </a:r>
            <a:r>
              <a:rPr lang="en-US" sz="2000" b="0" dirty="0"/>
              <a:t>noted above, the constitutional tax exemption </a:t>
            </a:r>
            <a:r>
              <a:rPr lang="en-US" sz="2000" b="0" dirty="0" smtClean="0"/>
              <a:t>is available </a:t>
            </a:r>
            <a:r>
              <a:rPr lang="en-US" sz="2000" b="0" dirty="0"/>
              <a:t>only for property used </a:t>
            </a:r>
            <a:r>
              <a:rPr lang="en-US" sz="2000" b="0" dirty="0" smtClean="0"/>
              <a:t> exclusively </a:t>
            </a:r>
            <a:r>
              <a:rPr lang="en-US" sz="2000" b="0" dirty="0"/>
              <a:t>by its owner </a:t>
            </a:r>
            <a:r>
              <a:rPr lang="en-US" sz="2000" b="0" dirty="0" smtClean="0"/>
              <a:t>for reservoir </a:t>
            </a:r>
            <a:r>
              <a:rPr lang="en-US" sz="2000" b="0" dirty="0"/>
              <a:t>purposes. Given the evidence in the record </a:t>
            </a:r>
            <a:r>
              <a:rPr lang="en-US" sz="2000" b="0" dirty="0" smtClean="0"/>
              <a:t>that portions </a:t>
            </a:r>
            <a:r>
              <a:rPr lang="en-US" sz="2000" b="0" dirty="0"/>
              <a:t>of the Reservoir Tract were used for a variety </a:t>
            </a:r>
            <a:r>
              <a:rPr lang="en-US" sz="2000" b="0" dirty="0" smtClean="0"/>
              <a:t>of recreational </a:t>
            </a:r>
            <a:r>
              <a:rPr lang="en-US" sz="2000" b="0" dirty="0"/>
              <a:t>and farming purposes, the Weld County </a:t>
            </a:r>
            <a:r>
              <a:rPr lang="en-US" sz="2000" b="0" dirty="0" smtClean="0"/>
              <a:t>assessor may </a:t>
            </a:r>
            <a:r>
              <a:rPr lang="en-US" sz="2000" b="0" dirty="0"/>
              <a:t>well have correctly exempted only a portion of </a:t>
            </a:r>
            <a:r>
              <a:rPr lang="en-US" sz="2000" b="0" dirty="0" smtClean="0"/>
              <a:t>the Reservoir </a:t>
            </a:r>
            <a:r>
              <a:rPr lang="en-US" sz="2000" b="0" dirty="0"/>
              <a:t>Tract. </a:t>
            </a:r>
            <a:r>
              <a:rPr lang="en-US" sz="2000" b="0" i="1" dirty="0" smtClean="0"/>
              <a:t>…</a:t>
            </a:r>
            <a:r>
              <a:rPr lang="en-US" sz="2000" b="0" dirty="0" smtClean="0"/>
              <a:t> </a:t>
            </a:r>
            <a:r>
              <a:rPr lang="en-US" sz="2000" u="sng" dirty="0" smtClean="0"/>
              <a:t>While </a:t>
            </a:r>
            <a:r>
              <a:rPr lang="en-US" sz="2000" u="sng" dirty="0"/>
              <a:t>the assessed tax may have been excessive, at </a:t>
            </a:r>
            <a:r>
              <a:rPr lang="en-US" sz="2000" u="sng" dirty="0" smtClean="0"/>
              <a:t>least some </a:t>
            </a:r>
            <a:r>
              <a:rPr lang="en-US" sz="2000" u="sng" dirty="0"/>
              <a:t>of that assessment was authorized</a:t>
            </a:r>
            <a:r>
              <a:rPr lang="en-US" sz="2000" b="0" dirty="0"/>
              <a:t>. The deficiencies </a:t>
            </a:r>
            <a:r>
              <a:rPr lang="en-US" sz="2000" b="0" dirty="0" smtClean="0"/>
              <a:t>of the </a:t>
            </a:r>
            <a:r>
              <a:rPr lang="en-US" sz="2000" b="0" dirty="0"/>
              <a:t>assessment here </a:t>
            </a:r>
            <a:r>
              <a:rPr lang="en-US" sz="2000" u="sng" dirty="0"/>
              <a:t>speak to its scope rather than </a:t>
            </a:r>
            <a:r>
              <a:rPr lang="en-US" sz="2000" u="sng" dirty="0" smtClean="0"/>
              <a:t>its underlying </a:t>
            </a:r>
            <a:r>
              <a:rPr lang="en-US" sz="2000" u="sng" dirty="0"/>
              <a:t>authority.</a:t>
            </a:r>
            <a:endParaRPr lang="en-US" sz="2000" u="sng" dirty="0" smtClean="0"/>
          </a:p>
          <a:p>
            <a:endParaRPr lang="en-US" b="0" i="1" dirty="0" smtClean="0"/>
          </a:p>
          <a:p>
            <a:r>
              <a:rPr lang="en-US" b="0" i="1" dirty="0" smtClean="0"/>
              <a:t>Lake </a:t>
            </a:r>
            <a:r>
              <a:rPr lang="en-US" b="0" i="1" dirty="0"/>
              <a:t>Canal Reservoir</a:t>
            </a:r>
            <a:r>
              <a:rPr lang="en-US" b="0" dirty="0"/>
              <a:t>, 227 P.3d at </a:t>
            </a:r>
            <a:r>
              <a:rPr lang="en-US" b="0" dirty="0" smtClean="0"/>
              <a:t>891</a:t>
            </a:r>
            <a:endParaRPr lang="en-US" dirty="0"/>
          </a:p>
        </p:txBody>
      </p:sp>
    </p:spTree>
    <p:extLst>
      <p:ext uri="{BB962C8B-B14F-4D97-AF65-F5344CB8AC3E}">
        <p14:creationId xmlns:p14="http://schemas.microsoft.com/office/powerpoint/2010/main" val="1700749514"/>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 of </a:t>
            </a:r>
            <a:r>
              <a:rPr lang="en-US" i="1" dirty="0" smtClean="0"/>
              <a:t>Lake Canal Reservoir </a:t>
            </a:r>
            <a:r>
              <a:rPr lang="en-US" dirty="0" smtClean="0"/>
              <a:t>by Wyoming Supreme Court</a:t>
            </a:r>
            <a:endParaRPr lang="en-US" i="1" dirty="0"/>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p:txBody>
          <a:bodyPr>
            <a:normAutofit/>
          </a:bodyPr>
          <a:lstStyle/>
          <a:p>
            <a:pPr algn="just"/>
            <a:endParaRPr lang="en-US" sz="2000" b="0" dirty="0" smtClean="0"/>
          </a:p>
          <a:p>
            <a:pPr algn="just"/>
            <a:r>
              <a:rPr lang="en-US" sz="2000" b="0" dirty="0" smtClean="0"/>
              <a:t>	</a:t>
            </a:r>
            <a:r>
              <a:rPr lang="en-US" sz="2400" b="0" dirty="0" smtClean="0"/>
              <a:t>When </a:t>
            </a:r>
            <a:r>
              <a:rPr lang="en-US" sz="2400" b="0" dirty="0"/>
              <a:t>the alleged defect is one in the tax </a:t>
            </a:r>
            <a:r>
              <a:rPr lang="en-US" sz="2400" b="0" dirty="0" smtClean="0"/>
              <a:t>assessment itself</a:t>
            </a:r>
            <a:r>
              <a:rPr lang="en-US" sz="2400" b="0" dirty="0"/>
              <a:t>, we will find a lack of authority or jurisdiction on the part of the taxing entity </a:t>
            </a:r>
            <a:r>
              <a:rPr lang="en-US" sz="2400" b="0" dirty="0" smtClean="0"/>
              <a:t>only if </a:t>
            </a:r>
            <a:r>
              <a:rPr lang="en-US" sz="2400" b="0" dirty="0"/>
              <a:t>there was a total want of jurisdiction, meaning there was no arguable basis </a:t>
            </a:r>
            <a:r>
              <a:rPr lang="en-US" sz="2400" b="0" dirty="0" smtClean="0"/>
              <a:t>for jurisdiction </a:t>
            </a:r>
            <a:r>
              <a:rPr lang="en-US" sz="2400" b="0" dirty="0"/>
              <a:t>and the tax assessment was a clear usurpation of power</a:t>
            </a:r>
            <a:r>
              <a:rPr lang="en-US" sz="2400" b="0" dirty="0" smtClean="0"/>
              <a:t>.</a:t>
            </a:r>
          </a:p>
          <a:p>
            <a:endParaRPr lang="en-US" dirty="0" smtClean="0"/>
          </a:p>
          <a:p>
            <a:endParaRPr lang="en-US" dirty="0" smtClean="0"/>
          </a:p>
          <a:p>
            <a:pPr>
              <a:buFont typeface="Arial" panose="020B0604020202020204" pitchFamily="34" charset="0"/>
              <a:buChar char="•"/>
            </a:pPr>
            <a:endParaRPr lang="en-US" dirty="0"/>
          </a:p>
        </p:txBody>
      </p:sp>
    </p:spTree>
    <p:extLst>
      <p:ext uri="{BB962C8B-B14F-4D97-AF65-F5344CB8AC3E}">
        <p14:creationId xmlns:p14="http://schemas.microsoft.com/office/powerpoint/2010/main" val="1855260422"/>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Application of </a:t>
            </a:r>
            <a:r>
              <a:rPr lang="en-US" sz="2400" i="1" dirty="0" smtClean="0"/>
              <a:t>Lake Canal Reservoir </a:t>
            </a:r>
            <a:r>
              <a:rPr lang="en-US" sz="2400" dirty="0" smtClean="0"/>
              <a:t>by Court</a:t>
            </a:r>
            <a:endParaRPr lang="en-US" sz="2400" dirty="0"/>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a:xfrm>
            <a:off x="822960" y="1100628"/>
            <a:ext cx="7520940" cy="3852372"/>
          </a:xfrm>
        </p:spPr>
        <p:txBody>
          <a:bodyPr>
            <a:normAutofit lnSpcReduction="10000"/>
          </a:bodyPr>
          <a:lstStyle/>
          <a:p>
            <a:pPr marL="0" indent="0" algn="just"/>
            <a:r>
              <a:rPr lang="en-US" sz="1800" dirty="0" smtClean="0"/>
              <a:t>Wyo. Const. Article 15, </a:t>
            </a:r>
            <a:r>
              <a:rPr lang="en-US" sz="1800" dirty="0"/>
              <a:t>§ 3 (1910): </a:t>
            </a:r>
            <a:r>
              <a:rPr lang="en-US" sz="1800" dirty="0" smtClean="0"/>
              <a:t> </a:t>
            </a:r>
            <a:r>
              <a:rPr lang="en-US" sz="1800" b="0" dirty="0" smtClean="0"/>
              <a:t>All </a:t>
            </a:r>
            <a:r>
              <a:rPr lang="en-US" sz="1800" b="0" dirty="0"/>
              <a:t>mines and mining claims from which gold, silver and other precious metals, soda, saline, coal, mineral oil or other valuable deposit, is or may be produced shall be taxed in addition to the surface improvements, and in lieu of taxes on the lands, on the gross product thereof, as may be prescribed by law; provided, that the product of all mines shall be taxed in proportion to the value thereof. </a:t>
            </a:r>
          </a:p>
          <a:p>
            <a:endParaRPr lang="en-US" sz="1800" dirty="0" smtClean="0"/>
          </a:p>
          <a:p>
            <a:pPr marL="0" indent="0" algn="just"/>
            <a:r>
              <a:rPr lang="en-US" sz="1800" dirty="0" smtClean="0"/>
              <a:t>Wyo. Const. Article 15, </a:t>
            </a:r>
            <a:r>
              <a:rPr lang="en-US" sz="1800" dirty="0"/>
              <a:t>§ </a:t>
            </a:r>
            <a:r>
              <a:rPr lang="en-US" sz="1800" dirty="0" smtClean="0"/>
              <a:t>12 </a:t>
            </a:r>
            <a:r>
              <a:rPr lang="en-US" sz="1800" dirty="0"/>
              <a:t>(1910): </a:t>
            </a:r>
            <a:r>
              <a:rPr lang="en-US" sz="1800" b="0" dirty="0"/>
              <a:t>The property of the United States, the state, counties</a:t>
            </a:r>
            <a:r>
              <a:rPr lang="en-US" sz="1800" b="0" dirty="0" smtClean="0"/>
              <a:t>, cities</a:t>
            </a:r>
            <a:r>
              <a:rPr lang="en-US" sz="1800" b="0" dirty="0"/>
              <a:t>, towns, school districts and municipal corporations</a:t>
            </a:r>
            <a:r>
              <a:rPr lang="en-US" sz="1800" b="0" dirty="0" smtClean="0"/>
              <a:t>, when </a:t>
            </a:r>
            <a:r>
              <a:rPr lang="en-US" sz="1800" b="0" dirty="0"/>
              <a:t>used primarily for a governmental purpose, and </a:t>
            </a:r>
            <a:r>
              <a:rPr lang="en-US" sz="1800" b="0" dirty="0" smtClean="0"/>
              <a:t>public libraries</a:t>
            </a:r>
            <a:r>
              <a:rPr lang="en-US" sz="1800" b="0" dirty="0"/>
              <a:t>, lots with the buildings thereon used exclusively </a:t>
            </a:r>
            <a:r>
              <a:rPr lang="en-US" sz="1800" b="0" dirty="0" smtClean="0"/>
              <a:t>for religious </a:t>
            </a:r>
            <a:r>
              <a:rPr lang="en-US" sz="1800" b="0" dirty="0"/>
              <a:t>worship, church parsonages, church schools </a:t>
            </a:r>
            <a:r>
              <a:rPr lang="en-US" sz="1800" b="0" dirty="0" smtClean="0"/>
              <a:t>and public </a:t>
            </a:r>
            <a:r>
              <a:rPr lang="en-US" sz="1800" b="0" dirty="0"/>
              <a:t>cemeteries, </a:t>
            </a:r>
            <a:r>
              <a:rPr lang="en-US" sz="1800" i="1" dirty="0"/>
              <a:t>shall be exempt from taxation</a:t>
            </a:r>
            <a:r>
              <a:rPr lang="en-US" sz="1800" b="0" dirty="0"/>
              <a:t>, and </a:t>
            </a:r>
            <a:r>
              <a:rPr lang="en-US" sz="1800" b="0" dirty="0" smtClean="0"/>
              <a:t>such other </a:t>
            </a:r>
            <a:r>
              <a:rPr lang="en-US" sz="1800" b="0" dirty="0"/>
              <a:t>property as the legislature may by general law provide.</a:t>
            </a:r>
            <a:endParaRPr lang="en-US" sz="1800" dirty="0" smtClean="0"/>
          </a:p>
          <a:p>
            <a:pPr>
              <a:buFont typeface="Arial" panose="020B0604020202020204" pitchFamily="34" charset="0"/>
              <a:buChar char="•"/>
            </a:pPr>
            <a:endParaRPr lang="en-US" dirty="0"/>
          </a:p>
        </p:txBody>
      </p:sp>
    </p:spTree>
    <p:extLst>
      <p:ext uri="{BB962C8B-B14F-4D97-AF65-F5344CB8AC3E}">
        <p14:creationId xmlns:p14="http://schemas.microsoft.com/office/powerpoint/2010/main" val="1296799827"/>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HOLDING OF THE COURT</a:t>
            </a:r>
            <a:endParaRPr lang="en-US" sz="2400" dirty="0"/>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p:txBody>
          <a:bodyPr>
            <a:normAutofit/>
          </a:bodyPr>
          <a:lstStyle/>
          <a:p>
            <a:endParaRPr lang="en-US" b="0" dirty="0" smtClean="0"/>
          </a:p>
          <a:p>
            <a:endParaRPr lang="en-US" b="0" dirty="0" smtClean="0"/>
          </a:p>
          <a:p>
            <a:pPr algn="just"/>
            <a:r>
              <a:rPr lang="en-US" sz="1800" b="0" dirty="0" smtClean="0"/>
              <a:t>	</a:t>
            </a:r>
            <a:r>
              <a:rPr lang="en-US" sz="2400" b="0" dirty="0"/>
              <a:t>The error in the 1911 assessment was not</a:t>
            </a:r>
            <a:r>
              <a:rPr lang="en-US" sz="2400" b="0" dirty="0" smtClean="0"/>
              <a:t>, however</a:t>
            </a:r>
            <a:r>
              <a:rPr lang="en-US" sz="2400" b="0" dirty="0"/>
              <a:t>, a clear jurisdictional error. It was an error in the manner of taxation—</a:t>
            </a:r>
            <a:r>
              <a:rPr lang="en-US" sz="2400" u="sng" dirty="0"/>
              <a:t>in </a:t>
            </a:r>
            <a:r>
              <a:rPr lang="en-US" sz="2400" u="sng" dirty="0" smtClean="0"/>
              <a:t>the when </a:t>
            </a:r>
            <a:r>
              <a:rPr lang="en-US" sz="2400" u="sng" dirty="0"/>
              <a:t>and how of the assessment</a:t>
            </a:r>
            <a:r>
              <a:rPr lang="en-US" sz="2400" b="0" dirty="0"/>
              <a:t>.</a:t>
            </a:r>
            <a:endParaRPr lang="en-US" sz="2400" dirty="0" smtClean="0"/>
          </a:p>
          <a:p>
            <a:endParaRPr lang="en-US" sz="2000" b="0" dirty="0" smtClean="0"/>
          </a:p>
          <a:p>
            <a:endParaRPr lang="en-US" sz="2000" dirty="0" smtClean="0"/>
          </a:p>
          <a:p>
            <a:pPr>
              <a:buFont typeface="Arial" panose="020B0604020202020204" pitchFamily="34" charset="0"/>
              <a:buChar char="•"/>
            </a:pPr>
            <a:endParaRPr lang="en-US" dirty="0"/>
          </a:p>
        </p:txBody>
      </p:sp>
    </p:spTree>
    <p:extLst>
      <p:ext uri="{BB962C8B-B14F-4D97-AF65-F5344CB8AC3E}">
        <p14:creationId xmlns:p14="http://schemas.microsoft.com/office/powerpoint/2010/main" val="14059473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Historic Wyoming </a:t>
            </a:r>
            <a:r>
              <a:rPr lang="en-US" sz="3200" dirty="0"/>
              <a:t>case </a:t>
            </a:r>
            <a:r>
              <a:rPr lang="en-US" sz="3200" dirty="0" smtClean="0"/>
              <a:t>law</a:t>
            </a:r>
            <a:endParaRPr lang="en-US" sz="3200" dirty="0"/>
          </a:p>
        </p:txBody>
      </p:sp>
      <p:sp>
        <p:nvSpPr>
          <p:cNvPr id="3" name="Content Placeholder 2"/>
          <p:cNvSpPr>
            <a:spLocks noGrp="1"/>
          </p:cNvSpPr>
          <p:nvPr>
            <p:ph idx="1"/>
          </p:nvPr>
        </p:nvSpPr>
        <p:spPr/>
        <p:txBody>
          <a:bodyPr>
            <a:normAutofit/>
          </a:bodyPr>
          <a:lstStyle/>
          <a:p>
            <a:pPr marL="0" indent="0"/>
            <a:endParaRPr lang="en-US" sz="2800" dirty="0" smtClean="0"/>
          </a:p>
          <a:p>
            <a:pPr marL="0" indent="0" algn="just"/>
            <a:r>
              <a:rPr lang="en-US" sz="2800" dirty="0" smtClean="0"/>
              <a:t>Statutory provision prerequisite to a tax title must be literally, or at least substantially, complied with … [because] the law favors the owners.</a:t>
            </a:r>
          </a:p>
          <a:p>
            <a:pPr marL="0" indent="0"/>
            <a:r>
              <a:rPr lang="en-US" sz="2000" i="1" dirty="0" smtClean="0"/>
              <a:t>Barlow v. Lonabaugh</a:t>
            </a:r>
            <a:r>
              <a:rPr lang="en-US" sz="2000" dirty="0" smtClean="0"/>
              <a:t>, 156 P.2d 289 (Wyo. 1945)</a:t>
            </a:r>
            <a:endParaRPr lang="en-US" sz="2000" dirty="0"/>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7592475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Reasoning/Policy Argument</a:t>
            </a:r>
            <a:endParaRPr lang="en-US" sz="2400" dirty="0"/>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sz="2400" dirty="0" smtClean="0"/>
              <a:t>Promote reliability on property records</a:t>
            </a:r>
          </a:p>
          <a:p>
            <a:pPr>
              <a:buFont typeface="Arial" panose="020B0604020202020204" pitchFamily="34" charset="0"/>
              <a:buChar char="•"/>
            </a:pPr>
            <a:endParaRPr lang="en-US" sz="1800" dirty="0"/>
          </a:p>
          <a:p>
            <a:pPr algn="just"/>
            <a:r>
              <a:rPr lang="en-US" sz="1800" b="0" dirty="0" smtClean="0"/>
              <a:t>	The </a:t>
            </a:r>
            <a:r>
              <a:rPr lang="en-US" sz="1800" b="0" dirty="0"/>
              <a:t>effort should be </a:t>
            </a:r>
            <a:r>
              <a:rPr lang="en-US" sz="1800" b="0" dirty="0" smtClean="0"/>
              <a:t>to prevent </a:t>
            </a:r>
            <a:r>
              <a:rPr lang="en-US" sz="1800" b="0" dirty="0"/>
              <a:t>rather than allow hidden defects in the evidence </a:t>
            </a:r>
            <a:r>
              <a:rPr lang="en-US" sz="1800" b="0" dirty="0" smtClean="0"/>
              <a:t>of public </a:t>
            </a:r>
            <a:r>
              <a:rPr lang="en-US" sz="1800" b="0" dirty="0"/>
              <a:t>records. If voidable only, it is sufficient to </a:t>
            </a:r>
            <a:r>
              <a:rPr lang="en-US" sz="1800" b="0" dirty="0" smtClean="0"/>
              <a:t>authorize the </a:t>
            </a:r>
            <a:r>
              <a:rPr lang="en-US" sz="1800" b="0" dirty="0"/>
              <a:t>record, if not previously avoided. </a:t>
            </a:r>
            <a:r>
              <a:rPr lang="en-US" sz="1800" i="1" dirty="0" smtClean="0"/>
              <a:t>Harney </a:t>
            </a:r>
            <a:r>
              <a:rPr lang="en-US" sz="1800" i="1" dirty="0"/>
              <a:t>v. Montgomery</a:t>
            </a:r>
            <a:r>
              <a:rPr lang="en-US" sz="1800" dirty="0"/>
              <a:t>, 213 P. 378, 383 (Wyo. 1923</a:t>
            </a:r>
            <a:r>
              <a:rPr lang="en-US" sz="1800" dirty="0" smtClean="0"/>
              <a:t>).</a:t>
            </a:r>
          </a:p>
          <a:p>
            <a:endParaRPr lang="en-US" sz="1800" b="0" dirty="0" smtClean="0"/>
          </a:p>
          <a:p>
            <a:pPr algn="just"/>
            <a:r>
              <a:rPr lang="en-US" sz="1800" b="0" dirty="0" smtClean="0"/>
              <a:t>	Public </a:t>
            </a:r>
            <a:r>
              <a:rPr lang="en-US" sz="1800" b="0" dirty="0"/>
              <a:t>policy requires that subsequent purchasers be able to rely on the title shown in public </a:t>
            </a:r>
            <a:r>
              <a:rPr lang="en-US" sz="1800" b="0" dirty="0" smtClean="0"/>
              <a:t>records. </a:t>
            </a:r>
            <a:r>
              <a:rPr lang="en-US" sz="1800" i="1" dirty="0" smtClean="0"/>
              <a:t>Grose </a:t>
            </a:r>
            <a:r>
              <a:rPr lang="en-US" sz="1800" i="1" dirty="0"/>
              <a:t>v</a:t>
            </a:r>
            <a:r>
              <a:rPr lang="en-US" sz="1800" i="1" dirty="0" smtClean="0"/>
              <a:t>. Sauvageau</a:t>
            </a:r>
            <a:r>
              <a:rPr lang="en-US" sz="1800" dirty="0"/>
              <a:t>, 942 P.2d 398, 403 (Wyo. 1997</a:t>
            </a:r>
            <a:r>
              <a:rPr lang="en-US" sz="1800" dirty="0" smtClean="0"/>
              <a:t>).</a:t>
            </a:r>
          </a:p>
        </p:txBody>
      </p:sp>
    </p:spTree>
    <p:extLst>
      <p:ext uri="{BB962C8B-B14F-4D97-AF65-F5344CB8AC3E}">
        <p14:creationId xmlns:p14="http://schemas.microsoft.com/office/powerpoint/2010/main" val="62456251"/>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Wyoming Supreme Court</a:t>
            </a:r>
            <a:endParaRPr lang="en-US" dirty="0"/>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p:txBody>
          <a:bodyPr/>
          <a:lstStyle/>
          <a:p>
            <a:endParaRPr lang="en-US" dirty="0" smtClean="0"/>
          </a:p>
          <a:p>
            <a:endParaRPr lang="en-US" dirty="0"/>
          </a:p>
          <a:p>
            <a:pPr algn="just"/>
            <a:r>
              <a:rPr lang="en-US" sz="2000" dirty="0" smtClean="0"/>
              <a:t>	</a:t>
            </a:r>
            <a:r>
              <a:rPr lang="en-US" sz="2400" dirty="0" smtClean="0"/>
              <a:t>We presume, however, that had Union Pacific timely challenged the 1911 assessment, there is a fair likelihood it would have succeeded in having the tax set aside.</a:t>
            </a:r>
          </a:p>
          <a:p>
            <a:endParaRPr lang="en-US" dirty="0" smtClean="0"/>
          </a:p>
          <a:p>
            <a:pPr>
              <a:buFont typeface="Arial" panose="020B0604020202020204" pitchFamily="34" charset="0"/>
              <a:buChar char="•"/>
            </a:pPr>
            <a:endParaRPr lang="en-US" dirty="0"/>
          </a:p>
        </p:txBody>
      </p:sp>
    </p:spTree>
    <p:extLst>
      <p:ext uri="{BB962C8B-B14F-4D97-AF65-F5344CB8AC3E}">
        <p14:creationId xmlns:p14="http://schemas.microsoft.com/office/powerpoint/2010/main" val="2319334770"/>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Dissenting opinion (Justice Fox)</a:t>
            </a:r>
            <a:endParaRPr lang="en-US" dirty="0"/>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p:txBody>
          <a:bodyPr/>
          <a:lstStyle/>
          <a:p>
            <a:pPr marL="0" indent="0"/>
            <a:endParaRPr lang="en-US" sz="2000" dirty="0"/>
          </a:p>
          <a:p>
            <a:pPr marL="0" indent="0"/>
            <a:r>
              <a:rPr lang="en-US" sz="2000" dirty="0" smtClean="0"/>
              <a:t>Tax deed is void</a:t>
            </a:r>
          </a:p>
          <a:p>
            <a:pPr algn="just"/>
            <a:r>
              <a:rPr lang="en-US" b="0" dirty="0" smtClean="0"/>
              <a:t>	</a:t>
            </a:r>
            <a:r>
              <a:rPr lang="en-US" sz="2000" b="0" dirty="0" smtClean="0"/>
              <a:t>There </a:t>
            </a:r>
            <a:r>
              <a:rPr lang="en-US" sz="2000" b="0" dirty="0"/>
              <a:t>is no dispute that Article 15, § 3 of the Wyoming Constitution prohibits </a:t>
            </a:r>
            <a:r>
              <a:rPr lang="en-US" sz="2000" b="0" dirty="0" smtClean="0"/>
              <a:t>the taxation </a:t>
            </a:r>
            <a:r>
              <a:rPr lang="en-US" sz="2000" b="0" dirty="0"/>
              <a:t>of minerals in place; and it meant the same thing in 1911, even though it </a:t>
            </a:r>
            <a:r>
              <a:rPr lang="en-US" sz="2000" b="0" dirty="0" smtClean="0"/>
              <a:t>may have </a:t>
            </a:r>
            <a:r>
              <a:rPr lang="en-US" sz="2000" b="0" dirty="0"/>
              <a:t>been misunderstood at that time.</a:t>
            </a:r>
            <a:endParaRPr lang="en-US" sz="2000" dirty="0" smtClean="0"/>
          </a:p>
          <a:p>
            <a:pPr algn="just"/>
            <a:r>
              <a:rPr lang="en-US" sz="2000" b="0" dirty="0" smtClean="0"/>
              <a:t>	The </a:t>
            </a:r>
            <a:r>
              <a:rPr lang="en-US" sz="2000" b="0" dirty="0"/>
              <a:t>1911 tax assessment was not an error in the “when and how;” it was </a:t>
            </a:r>
            <a:r>
              <a:rPr lang="en-US" sz="2000" b="0" dirty="0" smtClean="0"/>
              <a:t>a complete </a:t>
            </a:r>
            <a:r>
              <a:rPr lang="en-US" sz="2000" b="0" dirty="0"/>
              <a:t>failure of authority to tax</a:t>
            </a:r>
            <a:r>
              <a:rPr lang="en-US" sz="2000" b="0" dirty="0" smtClean="0"/>
              <a:t>.</a:t>
            </a:r>
          </a:p>
          <a:p>
            <a:pPr algn="just"/>
            <a:r>
              <a:rPr lang="en-US" sz="2000" b="0" dirty="0" smtClean="0"/>
              <a:t>	While </a:t>
            </a:r>
            <a:r>
              <a:rPr lang="en-US" sz="2000" b="0" dirty="0"/>
              <a:t>I appreciate the value of finality in real estate transactions, that may be </a:t>
            </a:r>
            <a:r>
              <a:rPr lang="en-US" sz="2000" b="0" dirty="0" smtClean="0"/>
              <a:t>a matter </a:t>
            </a:r>
            <a:r>
              <a:rPr lang="en-US" sz="2000" b="0" dirty="0"/>
              <a:t>best left to the legislature.</a:t>
            </a:r>
            <a:endParaRPr lang="en-US" sz="2000" dirty="0"/>
          </a:p>
        </p:txBody>
      </p:sp>
    </p:spTree>
    <p:extLst>
      <p:ext uri="{BB962C8B-B14F-4D97-AF65-F5344CB8AC3E}">
        <p14:creationId xmlns:p14="http://schemas.microsoft.com/office/powerpoint/2010/main" val="2010978724"/>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does holding mean in practice?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endParaRPr lang="en-US" sz="2400" dirty="0" smtClean="0"/>
          </a:p>
          <a:p>
            <a:pPr>
              <a:buFont typeface="Arial" panose="020B0604020202020204" pitchFamily="34" charset="0"/>
              <a:buChar char="•"/>
            </a:pPr>
            <a:r>
              <a:rPr lang="en-US" sz="2400" dirty="0" smtClean="0"/>
              <a:t>How to apply: Narrow or broad, fact specific</a:t>
            </a:r>
          </a:p>
          <a:p>
            <a:pPr>
              <a:buFont typeface="Arial" panose="020B0604020202020204" pitchFamily="34" charset="0"/>
              <a:buChar char="•"/>
            </a:pPr>
            <a:r>
              <a:rPr lang="en-US" sz="2400" dirty="0"/>
              <a:t>Trend toward less strict interpretation of documents</a:t>
            </a:r>
          </a:p>
          <a:p>
            <a:pPr>
              <a:buFont typeface="Arial" panose="020B0604020202020204" pitchFamily="34" charset="0"/>
              <a:buChar char="•"/>
            </a:pPr>
            <a:r>
              <a:rPr lang="en-US" sz="2400" dirty="0"/>
              <a:t>Interpreted under modern statutes</a:t>
            </a:r>
          </a:p>
          <a:p>
            <a:pPr>
              <a:buFont typeface="Arial" panose="020B0604020202020204" pitchFamily="34" charset="0"/>
              <a:buChar char="•"/>
            </a:pPr>
            <a:r>
              <a:rPr lang="en-US" sz="2400" dirty="0" smtClean="0"/>
              <a:t>Why not argue adverse possession under void tax sale or void on its face tax deed? </a:t>
            </a:r>
            <a:endParaRPr lang="en-US" sz="2400" dirty="0"/>
          </a:p>
          <a:p>
            <a:pPr>
              <a:buFont typeface="Arial" panose="020B0604020202020204" pitchFamily="34" charset="0"/>
              <a:buChar char="•"/>
            </a:pPr>
            <a:endParaRPr lang="en-US" dirty="0"/>
          </a:p>
          <a:p>
            <a:pPr marL="0" indent="0"/>
            <a:endParaRPr lang="en-US" dirty="0"/>
          </a:p>
        </p:txBody>
      </p:sp>
      <p:pic>
        <p:nvPicPr>
          <p:cNvPr id="4" name="Picture 3" descr="P:\Akers &amp; Associates\Akers &amp; Thompson Logo for Office\For Office\A&amp;K-Logo-Blue4offic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62153843"/>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Post </a:t>
            </a:r>
            <a:r>
              <a:rPr lang="en-US" sz="3200" i="1" dirty="0" smtClean="0"/>
              <a:t>Family Tree </a:t>
            </a:r>
            <a:r>
              <a:rPr lang="en-US" sz="3200" dirty="0" smtClean="0"/>
              <a:t>General Policies</a:t>
            </a:r>
            <a:endParaRPr lang="en-US" sz="3200" dirty="0"/>
          </a:p>
        </p:txBody>
      </p:sp>
      <p:sp>
        <p:nvSpPr>
          <p:cNvPr id="3" name="Content Placeholder 2"/>
          <p:cNvSpPr>
            <a:spLocks noGrp="1"/>
          </p:cNvSpPr>
          <p:nvPr>
            <p:ph idx="1"/>
          </p:nvPr>
        </p:nvSpPr>
        <p:spPr/>
        <p:txBody>
          <a:bodyPr>
            <a:normAutofit/>
          </a:bodyPr>
          <a:lstStyle/>
          <a:p>
            <a:pPr marL="457200" indent="-457200">
              <a:buFont typeface="+mj-lt"/>
              <a:buAutoNum type="romanUcPeriod"/>
              <a:tabLst>
                <a:tab pos="457200" algn="l"/>
              </a:tabLst>
            </a:pPr>
            <a:endParaRPr lang="en-US" sz="2800" dirty="0" smtClean="0"/>
          </a:p>
          <a:p>
            <a:pPr marL="457200" indent="-457200">
              <a:buFont typeface="+mj-lt"/>
              <a:buAutoNum type="romanUcPeriod"/>
              <a:tabLst>
                <a:tab pos="457200" algn="l"/>
              </a:tabLst>
            </a:pPr>
            <a:r>
              <a:rPr lang="en-US" sz="2800" dirty="0" smtClean="0"/>
              <a:t>Extraordinary event</a:t>
            </a:r>
          </a:p>
          <a:p>
            <a:pPr marL="457200" indent="-457200">
              <a:buFont typeface="+mj-lt"/>
              <a:buAutoNum type="romanUcPeriod"/>
            </a:pPr>
            <a:r>
              <a:rPr lang="en-US" sz="2800" dirty="0"/>
              <a:t>Rigorous</a:t>
            </a:r>
            <a:r>
              <a:rPr lang="en-US" sz="2800" dirty="0" smtClean="0"/>
              <a:t> requirements to ensure fairness</a:t>
            </a:r>
          </a:p>
          <a:p>
            <a:pPr marL="457200" indent="-457200">
              <a:buFont typeface="+mj-lt"/>
              <a:buAutoNum type="romanUcPeriod"/>
            </a:pPr>
            <a:r>
              <a:rPr lang="en-US" sz="2800" dirty="0" smtClean="0"/>
              <a:t>Most of risk on the purchaser at tax sale?</a:t>
            </a:r>
          </a:p>
          <a:p>
            <a:pPr marL="457200" indent="-457200">
              <a:buFont typeface="+mj-lt"/>
              <a:buAutoNum type="romanUcPeriod"/>
            </a:pPr>
            <a:r>
              <a:rPr lang="en-US" sz="2800" dirty="0">
                <a:solidFill>
                  <a:srgbClr val="FF0000"/>
                </a:solidFill>
              </a:rPr>
              <a:t>Modern trend toward finality and reliance on recorded records</a:t>
            </a:r>
          </a:p>
          <a:p>
            <a:pPr marL="457200" indent="-457200">
              <a:buFont typeface="+mj-lt"/>
              <a:buAutoNum type="romanUcPeriod"/>
            </a:pPr>
            <a:endParaRPr lang="en-US" sz="2800" dirty="0" smtClean="0"/>
          </a:p>
          <a:p>
            <a:pPr marL="341313" indent="-341313">
              <a:buFont typeface="+mj-lt"/>
              <a:buAutoNum type="romanUcPeriod"/>
            </a:pPr>
            <a:endParaRPr lang="en-US" sz="2800" dirty="0"/>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57585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Thanks and Questions</a:t>
            </a:r>
            <a:endParaRPr lang="en-US" dirty="0"/>
          </a:p>
        </p:txBody>
      </p:sp>
      <p:sp>
        <p:nvSpPr>
          <p:cNvPr id="3" name="Content Placeholder 2"/>
          <p:cNvSpPr>
            <a:spLocks noGrp="1"/>
          </p:cNvSpPr>
          <p:nvPr>
            <p:ph idx="1"/>
          </p:nvPr>
        </p:nvSpPr>
        <p:spPr/>
        <p:txBody>
          <a:bodyPr>
            <a:normAutofit/>
          </a:bodyPr>
          <a:lstStyle/>
          <a:p>
            <a:pPr marL="285750" indent="-285750">
              <a:buFontTx/>
              <a:buChar char="-"/>
            </a:pPr>
            <a:endParaRPr lang="en-US" sz="1800" b="0" dirty="0" smtClean="0"/>
          </a:p>
          <a:p>
            <a:endParaRPr lang="en-US" sz="2000" dirty="0" smtClean="0"/>
          </a:p>
          <a:p>
            <a:r>
              <a:rPr lang="en-US" sz="2400" dirty="0" smtClean="0"/>
              <a:t>Contact Info:</a:t>
            </a:r>
          </a:p>
          <a:p>
            <a:r>
              <a:rPr lang="en-US" sz="1800" dirty="0" smtClean="0"/>
              <a:t>Eric Thompson</a:t>
            </a:r>
          </a:p>
          <a:p>
            <a:r>
              <a:rPr lang="en-US" sz="1800" dirty="0" smtClean="0">
                <a:hlinkClick r:id="rId3"/>
              </a:rPr>
              <a:t>ethompson@akers-lawfirm.com</a:t>
            </a:r>
            <a:endParaRPr lang="en-US" sz="1800" dirty="0" smtClean="0"/>
          </a:p>
          <a:p>
            <a:r>
              <a:rPr lang="en-US" sz="1800" dirty="0" smtClean="0"/>
              <a:t>akers-lawfirm.com</a:t>
            </a:r>
          </a:p>
          <a:p>
            <a:r>
              <a:rPr lang="en-US" sz="1800" dirty="0" smtClean="0"/>
              <a:t>(720) 488-0835</a:t>
            </a:r>
            <a:endParaRPr lang="en-US" sz="1800" dirty="0"/>
          </a:p>
        </p:txBody>
      </p:sp>
      <p:pic>
        <p:nvPicPr>
          <p:cNvPr id="4" name="Picture 3" descr="P:\Akers &amp; Associates\Akers &amp; Thompson Logo for Office\For Office\A&amp;K-Logo-Blue4office.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117156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Wyoming </a:t>
            </a:r>
            <a:r>
              <a:rPr lang="en-US" sz="3200" dirty="0"/>
              <a:t>case </a:t>
            </a:r>
            <a:r>
              <a:rPr lang="en-US" sz="3200" dirty="0" smtClean="0"/>
              <a:t>law (Contd.)</a:t>
            </a:r>
            <a:endParaRPr lang="en-US" sz="3200" dirty="0"/>
          </a:p>
        </p:txBody>
      </p:sp>
      <p:sp>
        <p:nvSpPr>
          <p:cNvPr id="3" name="Content Placeholder 2"/>
          <p:cNvSpPr>
            <a:spLocks noGrp="1"/>
          </p:cNvSpPr>
          <p:nvPr>
            <p:ph idx="1"/>
          </p:nvPr>
        </p:nvSpPr>
        <p:spPr/>
        <p:txBody>
          <a:bodyPr>
            <a:normAutofit/>
          </a:bodyPr>
          <a:lstStyle/>
          <a:p>
            <a:pPr marL="0" indent="0" algn="just"/>
            <a:r>
              <a:rPr lang="en-US" sz="2800" dirty="0" smtClean="0"/>
              <a:t>Knowing that tax titles are to some extent uncertain, and that they usually depend on numerous contingencies, he engages his means in the speculation and assumes the liability of having his title be worthless…</a:t>
            </a:r>
          </a:p>
          <a:p>
            <a:pPr marL="0" indent="0"/>
            <a:r>
              <a:rPr lang="en-US" sz="2000" i="1" dirty="0" smtClean="0"/>
              <a:t>Board of County Com’rs</a:t>
            </a:r>
            <a:r>
              <a:rPr lang="en-US" sz="2000" i="1" dirty="0"/>
              <a:t> </a:t>
            </a:r>
            <a:r>
              <a:rPr lang="en-US" sz="2000" i="1" dirty="0" smtClean="0"/>
              <a:t>v. Brewer,</a:t>
            </a:r>
            <a:r>
              <a:rPr lang="en-US" sz="2000" dirty="0" smtClean="0"/>
              <a:t> 62 P.2d 685 (Wyo. 1936) (quoting </a:t>
            </a:r>
            <a:r>
              <a:rPr lang="en-US" sz="2000" i="1" dirty="0" smtClean="0"/>
              <a:t>American Investment Co. v. Beadle County</a:t>
            </a:r>
            <a:r>
              <a:rPr lang="en-US" sz="2000" dirty="0" smtClean="0"/>
              <a:t>, 5 S.D. 410)</a:t>
            </a:r>
            <a:endParaRPr lang="en-US" sz="2000" dirty="0"/>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95041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solidFill>
                  <a:srgbClr val="FF0000"/>
                </a:solidFill>
              </a:rPr>
              <a:t>Strict Compliance</a:t>
            </a:r>
            <a:endParaRPr lang="en-US" sz="3200" dirty="0">
              <a:solidFill>
                <a:srgbClr val="FF0000"/>
              </a:solidFill>
            </a:endParaRPr>
          </a:p>
        </p:txBody>
      </p:sp>
      <p:sp>
        <p:nvSpPr>
          <p:cNvPr id="3" name="Content Placeholder 2"/>
          <p:cNvSpPr>
            <a:spLocks noGrp="1"/>
          </p:cNvSpPr>
          <p:nvPr>
            <p:ph idx="1"/>
          </p:nvPr>
        </p:nvSpPr>
        <p:spPr/>
        <p:txBody>
          <a:bodyPr>
            <a:normAutofit/>
          </a:bodyPr>
          <a:lstStyle/>
          <a:p>
            <a:pPr marL="0" indent="0" algn="just"/>
            <a:endParaRPr lang="en-US" sz="2800" dirty="0" smtClean="0"/>
          </a:p>
          <a:p>
            <a:pPr marL="0" indent="0" algn="just"/>
            <a:r>
              <a:rPr lang="en-US" sz="2800" dirty="0" smtClean="0"/>
              <a:t>Historically, Grantees under a tax sale, or their successors-in-interest, take vast majority of the risks associated with failures in form, and inconsistencies in assessment.</a:t>
            </a:r>
          </a:p>
          <a:p>
            <a:pPr marL="0" indent="0"/>
            <a:endParaRPr lang="en-US" sz="2800" dirty="0" smtClean="0"/>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122662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Historic/Strict Case Law</a:t>
            </a:r>
            <a:endParaRPr lang="en-US" sz="3200" dirty="0"/>
          </a:p>
        </p:txBody>
      </p:sp>
      <p:sp>
        <p:nvSpPr>
          <p:cNvPr id="3" name="Content Placeholder 2"/>
          <p:cNvSpPr>
            <a:spLocks noGrp="1"/>
          </p:cNvSpPr>
          <p:nvPr>
            <p:ph idx="1"/>
          </p:nvPr>
        </p:nvSpPr>
        <p:spPr/>
        <p:txBody>
          <a:bodyPr>
            <a:normAutofit/>
          </a:bodyPr>
          <a:lstStyle/>
          <a:p>
            <a:pPr marL="0" indent="0" algn="just"/>
            <a:r>
              <a:rPr lang="en-US" sz="2000" b="0" dirty="0"/>
              <a:t>A tax deed may be set aside even after it has been of record over five years, where it shows upon its face that the certificate was assigned by the county for considerably less than the amount then required for redemption. </a:t>
            </a:r>
            <a:r>
              <a:rPr lang="en-US" sz="2000" b="0" dirty="0" smtClean="0"/>
              <a:t> </a:t>
            </a:r>
          </a:p>
          <a:p>
            <a:pPr marL="0" indent="0" algn="just"/>
            <a:r>
              <a:rPr lang="en-US" sz="2000" dirty="0" smtClean="0"/>
              <a:t>Logsdon </a:t>
            </a:r>
            <a:r>
              <a:rPr lang="en-US" sz="2000" dirty="0"/>
              <a:t>v. Hodges, </a:t>
            </a:r>
            <a:r>
              <a:rPr lang="en-US" sz="2000" dirty="0" smtClean="0"/>
              <a:t>114 P. 854 (Kan. 1911).</a:t>
            </a:r>
          </a:p>
          <a:p>
            <a:pPr marL="0" indent="0" algn="just"/>
            <a:r>
              <a:rPr lang="en-US" sz="2000" b="0" dirty="0"/>
              <a:t>Tax deed not acknowledged by clerk of the district court, as required by statute, void on its face. </a:t>
            </a:r>
            <a:endParaRPr lang="en-US" sz="2000" b="0" dirty="0" smtClean="0"/>
          </a:p>
          <a:p>
            <a:pPr marL="0" indent="0" algn="just"/>
            <a:r>
              <a:rPr lang="en-US" sz="2000" dirty="0" smtClean="0"/>
              <a:t>Matthews </a:t>
            </a:r>
            <a:r>
              <a:rPr lang="en-US" sz="2000" dirty="0"/>
              <a:t>v. Blake, 92 P. 242 (Wyo. 1907).</a:t>
            </a:r>
          </a:p>
          <a:p>
            <a:pPr marL="0" indent="0" algn="just"/>
            <a:endParaRPr lang="en-US" dirty="0" smtClean="0"/>
          </a:p>
        </p:txBody>
      </p:sp>
      <p:pic>
        <p:nvPicPr>
          <p:cNvPr id="4" name="Picture 3" descr="P:\Akers &amp; Associates\Akers &amp; Thompson Logo for Office\For Office\A&amp;K-Logo-Blue4offi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2692" y="6019800"/>
            <a:ext cx="2216010" cy="618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757013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7124</TotalTime>
  <Words>3078</Words>
  <Application>Microsoft Office PowerPoint</Application>
  <PresentationFormat>On-screen Show (4:3)</PresentationFormat>
  <Paragraphs>446</Paragraphs>
  <Slides>65</Slides>
  <Notes>49</Notes>
  <HiddenSlides>0</HiddenSlides>
  <MMClips>0</MMClips>
  <ScaleCrop>false</ScaleCrop>
  <HeadingPairs>
    <vt:vector size="4" baseType="variant">
      <vt:variant>
        <vt:lpstr>Theme</vt:lpstr>
      </vt:variant>
      <vt:variant>
        <vt:i4>1</vt:i4>
      </vt:variant>
      <vt:variant>
        <vt:lpstr>Slide Titles</vt:lpstr>
      </vt:variant>
      <vt:variant>
        <vt:i4>65</vt:i4>
      </vt:variant>
    </vt:vector>
  </HeadingPairs>
  <TitlesOfParts>
    <vt:vector size="66" baseType="lpstr">
      <vt:lpstr>Angles</vt:lpstr>
      <vt:lpstr>Anadarko v. Family Tree: Evolution of  Tax Sales in  Wyoming </vt:lpstr>
      <vt:lpstr>Goals for Presentation</vt:lpstr>
      <vt:lpstr>What is not covered  (among other issues)</vt:lpstr>
      <vt:lpstr>Roadmap of Presentation</vt:lpstr>
      <vt:lpstr>Historical Policies Behind Tax Sales</vt:lpstr>
      <vt:lpstr>Historic Wyoming case law</vt:lpstr>
      <vt:lpstr>Wyoming case law (Contd.)</vt:lpstr>
      <vt:lpstr>Strict Compliance</vt:lpstr>
      <vt:lpstr>Historic/Strict Case Law</vt:lpstr>
      <vt:lpstr>Historic/Strict Case Law</vt:lpstr>
      <vt:lpstr>Historic/Strict General Rules</vt:lpstr>
      <vt:lpstr>2 hurdles to overcome</vt:lpstr>
      <vt:lpstr>PowerPoint Presentation</vt:lpstr>
      <vt:lpstr>Deed: Void or Fair on its face</vt:lpstr>
      <vt:lpstr>Deed: Void or Fair on its face</vt:lpstr>
      <vt:lpstr>Assessment: Void Or Voidable</vt:lpstr>
      <vt:lpstr>PowerPoint Presentation</vt:lpstr>
      <vt:lpstr>Why do we care?</vt:lpstr>
      <vt:lpstr>Why do we care? (Contd.)</vt:lpstr>
      <vt:lpstr>WYO. tax sales/tax deeds </vt:lpstr>
      <vt:lpstr>  W. S. § 39-13-101, et Seq.:  Ad Valorem Taxation </vt:lpstr>
      <vt:lpstr>W. S. § 39-13-108 – Enforcement of Ad Valorem Taxation</vt:lpstr>
      <vt:lpstr>W. S. § 39-13-108 – Enforcement of Ad Valorem Taxation</vt:lpstr>
      <vt:lpstr>W. S. § 39-13-108 – Enforcement of Ad Valorem Taxation</vt:lpstr>
      <vt:lpstr>Wyoming tax deeds </vt:lpstr>
      <vt:lpstr>W.S. § 34-2-131 – Tax Deeds</vt:lpstr>
      <vt:lpstr>W.S. § 34-2-132 – Tax Deeds: Two year limitation &amp; Possession</vt:lpstr>
      <vt:lpstr>W.S. § 34-2-132 – Tax Deeds: Two year limitation &amp; Possession (ContD.)</vt:lpstr>
      <vt:lpstr>W.S. § 34-2-133 – tax Deeds: Possession</vt:lpstr>
      <vt:lpstr>W.S. § 34-2-134 – Tax Deeds: Liberal Construction</vt:lpstr>
      <vt:lpstr>Practice Point</vt:lpstr>
      <vt:lpstr>Updated General Policies</vt:lpstr>
      <vt:lpstr>Void and Voidable</vt:lpstr>
      <vt:lpstr>Anadarko Land Corp. v. Family Tree Corp.</vt:lpstr>
      <vt:lpstr>Facts of Family Tree (Contd.)</vt:lpstr>
      <vt:lpstr>Laramie County District Court</vt:lpstr>
      <vt:lpstr>Ruling of the district Court</vt:lpstr>
      <vt:lpstr>Ruling of the district Court (CONTD.)</vt:lpstr>
      <vt:lpstr>Issue on Appeal</vt:lpstr>
      <vt:lpstr>Arguments on Appeal</vt:lpstr>
      <vt:lpstr>Anadarko’s ArgumentS on Appeal</vt:lpstr>
      <vt:lpstr>Assessment not allowed by statute or state’s constitution</vt:lpstr>
      <vt:lpstr>Assessment not allowed by statute or state’s constitution</vt:lpstr>
      <vt:lpstr>MILLIRON: illegality of taxation of In-Place minerals In Wyoming</vt:lpstr>
      <vt:lpstr>MILLIRON: illegality of taxation of In-Place minerals In Wyoming</vt:lpstr>
      <vt:lpstr>Anadarko’s Argument: Milliron Case</vt:lpstr>
      <vt:lpstr>Anadarko’s Argument: Milliron Case</vt:lpstr>
      <vt:lpstr> Anadarko: Neither Statute of Limitations, nor Adverse Possession apply </vt:lpstr>
      <vt:lpstr>Family Tree’s ArgumentS on Appeal</vt:lpstr>
      <vt:lpstr>Assessment allowed by constitution</vt:lpstr>
      <vt:lpstr>Family TREE (Contd.)</vt:lpstr>
      <vt:lpstr>WYOMING SUPREME COURT</vt:lpstr>
      <vt:lpstr>Held tax deed “Voidable” not “Void”</vt:lpstr>
      <vt:lpstr>Relied on Lake Canal Reservoir v. Beethe, 227 P.3d 882 (Colo. 2010).</vt:lpstr>
      <vt:lpstr>COLORADO Supreme Court</vt:lpstr>
      <vt:lpstr>COLORADO Supreme Court</vt:lpstr>
      <vt:lpstr>Application of Lake Canal Reservoir by Wyoming Supreme Court</vt:lpstr>
      <vt:lpstr>Application of Lake Canal Reservoir by Court</vt:lpstr>
      <vt:lpstr>HOLDING OF THE COURT</vt:lpstr>
      <vt:lpstr>Reasoning/Policy Argument</vt:lpstr>
      <vt:lpstr>Wyoming Supreme Court</vt:lpstr>
      <vt:lpstr>Dissenting opinion (Justice Fox)</vt:lpstr>
      <vt:lpstr>What does holding mean in practice?</vt:lpstr>
      <vt:lpstr>Post Family Tree General Policies</vt:lpstr>
      <vt:lpstr>Thanks and Questions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User6</dc:creator>
  <cp:lastModifiedBy>User3</cp:lastModifiedBy>
  <cp:revision>281</cp:revision>
  <cp:lastPrinted>2017-06-15T17:30:50Z</cp:lastPrinted>
  <dcterms:created xsi:type="dcterms:W3CDTF">2015-12-02T20:03:53Z</dcterms:created>
  <dcterms:modified xsi:type="dcterms:W3CDTF">2018-02-06T18:37:16Z</dcterms:modified>
</cp:coreProperties>
</file>